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7"/>
  </p:notesMasterIdLst>
  <p:sldIdLst>
    <p:sldId id="259" r:id="rId3"/>
    <p:sldId id="257" r:id="rId4"/>
    <p:sldId id="274" r:id="rId5"/>
    <p:sldId id="273" r:id="rId6"/>
    <p:sldId id="267" r:id="rId7"/>
    <p:sldId id="277" r:id="rId8"/>
    <p:sldId id="276" r:id="rId9"/>
    <p:sldId id="275" r:id="rId10"/>
    <p:sldId id="279" r:id="rId11"/>
    <p:sldId id="280" r:id="rId12"/>
    <p:sldId id="272" r:id="rId13"/>
    <p:sldId id="281" r:id="rId14"/>
    <p:sldId id="282" r:id="rId15"/>
    <p:sldId id="271" r:id="rId16"/>
  </p:sldIdLst>
  <p:sldSz cx="9144000" cy="5143500" type="screen16x9"/>
  <p:notesSz cx="6858000" cy="9144000"/>
  <p:embeddedFontLst>
    <p:embeddedFont>
      <p:font typeface="Dosis" panose="020B0604020202020204" charset="0"/>
      <p:regular r:id="rId18"/>
      <p:bold r:id="rId19"/>
    </p:embeddedFont>
    <p:embeddedFont>
      <p:font typeface="Nunito" panose="020B0604020202020204" charset="0"/>
      <p:regular r:id="rId20"/>
      <p:bold r:id="rId21"/>
      <p:italic r:id="rId22"/>
      <p:boldItalic r:id="rId23"/>
    </p:embeddedFont>
    <p:embeddedFont>
      <p:font typeface="Roboto"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67" autoAdjust="0"/>
    <p:restoredTop sz="96532" autoAdjust="0"/>
  </p:normalViewPr>
  <p:slideViewPr>
    <p:cSldViewPr snapToGrid="0">
      <p:cViewPr varScale="1">
        <p:scale>
          <a:sx n="76" d="100"/>
          <a:sy n="76" d="100"/>
        </p:scale>
        <p:origin x="90" y="360"/>
      </p:cViewPr>
      <p:guideLst>
        <p:guide orient="horz" pos="1620"/>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font" Target="fonts/font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1745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40160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8942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61465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320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0592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084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2776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925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5337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85600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rieskarestu02@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www.linkedin.com/in/arieskarestu/"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drive.google.com/file/d/1YGYziefO8zAP1Ww0qNPQsQIuWxH18Fg9/view?usp=sharing"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YGYziefO8zAP1Ww0qNPQsQIuWxH18Fg9/view?usp=sharing"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drive.google.com/file/d/1YGYziefO8zAP1Ww0qNPQsQIuWxH18Fg9/view?usp=sharing" TargetMode="Externa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drive.google.com/file/d/1YGYziefO8zAP1Ww0qNPQsQIuWxH18Fg9/view?usp=sharing"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YGYziefO8zAP1Ww0qNPQsQIuWxH18Fg9/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YGYziefO8zAP1Ww0qNPQsQIuWxH18Fg9/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drive.google.com/file/d/1YGYziefO8zAP1Ww0qNPQsQIuWxH18Fg9/view?usp=sharing"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drive.google.com/file/d/1YGYziefO8zAP1Ww0qNPQsQIuWxH18Fg9/view?usp=sharing"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drive.google.com/file/d/1YGYziefO8zAP1Ww0qNPQsQIuWxH18Fg9/view?usp=sharing"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drive.google.com/file/d/1YGYziefO8zAP1Ww0qNPQsQIuWxH18Fg9/view?usp=sharing"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drive.google.com/file/d/1YGYziefO8zAP1Ww0qNPQsQIuWxH18Fg9/view?usp=sharing"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Improving Employee Retention by Predicting Employee Attrition Using Machine Learning</a:t>
            </a:r>
            <a:endParaRPr sz="3180" dirty="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Arieska Restu</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3"/>
              </a:rPr>
              <a:t>arieskarestu02@gmail.com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linkedin.com/in/</a:t>
            </a:r>
            <a:r>
              <a:rPr lang="en-US" sz="1200" dirty="0" err="1">
                <a:latin typeface="Dosis"/>
                <a:ea typeface="Dosis"/>
                <a:cs typeface="Dosis"/>
                <a:sym typeface="Dosis"/>
                <a:hlinkClick r:id="rId4"/>
              </a:rPr>
              <a:t>arieskarestu</a:t>
            </a:r>
            <a:endParaRPr lang="en-US" sz="1200" dirty="0">
              <a:latin typeface="Dosis"/>
              <a:ea typeface="Dosis"/>
              <a:cs typeface="Dosis"/>
              <a:sym typeface="Dosis"/>
            </a:endParaRPr>
          </a:p>
        </p:txBody>
      </p:sp>
      <p:pic>
        <p:nvPicPr>
          <p:cNvPr id="101" name="Google Shape;101;p25"/>
          <p:cNvPicPr preferRelativeResize="0"/>
          <p:nvPr/>
        </p:nvPicPr>
        <p:blipFill>
          <a:blip r:embed="rId5"/>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Assistant Lecturer who has experience in the field of Data Science with a background in Informatics. Experienced in Data Analysis, Data Mining, and Machine Learning projects. Also experienced in extracting primary and secondary data, as well as developing and maintaining databases. Able to conduct in-depth data analysis to identify trends that are relevant to companies and clients, and proficient in creating analysis reports. I also have expertise in programming languages and data visualization.</a:t>
            </a:r>
            <a:endParaRPr lang="en-US" sz="279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Build an Automated Resignation Behavior Prediction using Machine Learning</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err="1">
                <a:solidFill>
                  <a:schemeClr val="dk1"/>
                </a:solidFill>
              </a:rPr>
              <a:t>Selanjutnya</a:t>
            </a:r>
            <a:r>
              <a:rPr lang="en-US" sz="1400" dirty="0">
                <a:solidFill>
                  <a:schemeClr val="dk1"/>
                </a:solidFill>
              </a:rPr>
              <a:t> adalah </a:t>
            </a:r>
            <a:r>
              <a:rPr lang="en-US" sz="1400" dirty="0" err="1">
                <a:solidFill>
                  <a:schemeClr val="dk1"/>
                </a:solidFill>
              </a:rPr>
              <a:t>melakukan</a:t>
            </a:r>
            <a:r>
              <a:rPr lang="en-US" sz="1400" dirty="0">
                <a:solidFill>
                  <a:schemeClr val="dk1"/>
                </a:solidFill>
              </a:rPr>
              <a:t> proses </a:t>
            </a:r>
            <a:r>
              <a:rPr lang="en-US" sz="1400" dirty="0" err="1">
                <a:solidFill>
                  <a:schemeClr val="dk1"/>
                </a:solidFill>
              </a:rPr>
              <a:t>pemisahan</a:t>
            </a:r>
            <a:r>
              <a:rPr lang="en-US" sz="1400" dirty="0">
                <a:solidFill>
                  <a:schemeClr val="dk1"/>
                </a:solidFill>
              </a:rPr>
              <a:t> untuk feature dan target. Dimana target yang </a:t>
            </a:r>
            <a:r>
              <a:rPr lang="en-US" sz="1400" dirty="0" err="1">
                <a:solidFill>
                  <a:schemeClr val="dk1"/>
                </a:solidFill>
              </a:rPr>
              <a:t>dipakai</a:t>
            </a:r>
            <a:r>
              <a:rPr lang="en-US" sz="1400" dirty="0">
                <a:solidFill>
                  <a:schemeClr val="dk1"/>
                </a:solidFill>
              </a:rPr>
              <a:t> adalah Resign yang </a:t>
            </a:r>
            <a:r>
              <a:rPr lang="en-US" sz="1400" dirty="0" err="1">
                <a:solidFill>
                  <a:schemeClr val="dk1"/>
                </a:solidFill>
              </a:rPr>
              <a:t>bernilai</a:t>
            </a:r>
            <a:r>
              <a:rPr lang="en-US" sz="1400" dirty="0">
                <a:solidFill>
                  <a:schemeClr val="dk1"/>
                </a:solidFill>
              </a:rPr>
              <a:t> 1 dan 0.</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Setelah itu, </a:t>
            </a:r>
            <a:r>
              <a:rPr lang="en-US" sz="1400" dirty="0" err="1">
                <a:solidFill>
                  <a:schemeClr val="dk1"/>
                </a:solidFill>
              </a:rPr>
              <a:t>melakukan</a:t>
            </a:r>
            <a:r>
              <a:rPr lang="en-US" sz="1400" dirty="0">
                <a:solidFill>
                  <a:schemeClr val="dk1"/>
                </a:solidFill>
              </a:rPr>
              <a:t> proses </a:t>
            </a:r>
            <a:r>
              <a:rPr lang="en-US" sz="1400" dirty="0" err="1">
                <a:solidFill>
                  <a:schemeClr val="dk1"/>
                </a:solidFill>
              </a:rPr>
              <a:t>standarisasi</a:t>
            </a:r>
            <a:r>
              <a:rPr lang="en-US" sz="1400" dirty="0">
                <a:solidFill>
                  <a:schemeClr val="dk1"/>
                </a:solidFill>
              </a:rPr>
              <a:t> untuk </a:t>
            </a:r>
            <a:r>
              <a:rPr lang="en-US" sz="1400" dirty="0" err="1">
                <a:solidFill>
                  <a:schemeClr val="dk1"/>
                </a:solidFill>
              </a:rPr>
              <a:t>setiap</a:t>
            </a:r>
            <a:r>
              <a:rPr lang="en-US" sz="1400" dirty="0">
                <a:solidFill>
                  <a:schemeClr val="dk1"/>
                </a:solidFill>
              </a:rPr>
              <a:t> feature numerical.</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Lalu </a:t>
            </a:r>
            <a:r>
              <a:rPr lang="en-US" sz="1400" dirty="0" err="1">
                <a:solidFill>
                  <a:schemeClr val="dk1"/>
                </a:solidFill>
              </a:rPr>
              <a:t>melakukan</a:t>
            </a:r>
            <a:r>
              <a:rPr lang="en-US" sz="1400" dirty="0">
                <a:solidFill>
                  <a:schemeClr val="dk1"/>
                </a:solidFill>
              </a:rPr>
              <a:t> proses split data untuk data training dan testing, dimana </a:t>
            </a:r>
            <a:r>
              <a:rPr lang="en-US" sz="1400" dirty="0" err="1">
                <a:solidFill>
                  <a:schemeClr val="dk1"/>
                </a:solidFill>
              </a:rPr>
              <a:t>perbandingannya</a:t>
            </a:r>
            <a:r>
              <a:rPr lang="en-US" sz="1400" dirty="0">
                <a:solidFill>
                  <a:schemeClr val="dk1"/>
                </a:solidFill>
              </a:rPr>
              <a:t> </a:t>
            </a:r>
            <a:r>
              <a:rPr lang="en-US" sz="1400" dirty="0" err="1">
                <a:solidFill>
                  <a:schemeClr val="dk1"/>
                </a:solidFill>
              </a:rPr>
              <a:t>yaitu</a:t>
            </a:r>
            <a:r>
              <a:rPr lang="en-US" sz="1400" dirty="0">
                <a:solidFill>
                  <a:schemeClr val="dk1"/>
                </a:solidFill>
              </a:rPr>
              <a:t> </a:t>
            </a:r>
            <a:r>
              <a:rPr lang="en-US" sz="1400" dirty="0" err="1">
                <a:solidFill>
                  <a:schemeClr val="dk1"/>
                </a:solidFill>
              </a:rPr>
              <a:t>sebesar</a:t>
            </a:r>
            <a:r>
              <a:rPr lang="en-US" sz="1400" dirty="0">
                <a:solidFill>
                  <a:schemeClr val="dk1"/>
                </a:solidFill>
              </a:rPr>
              <a:t> 80% : 20%.</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Kemudian</a:t>
            </a:r>
            <a:r>
              <a:rPr lang="en-US" sz="1400" dirty="0">
                <a:solidFill>
                  <a:schemeClr val="dk1"/>
                </a:solidFill>
              </a:rPr>
              <a:t> </a:t>
            </a:r>
            <a:r>
              <a:rPr lang="en-US" sz="1400" dirty="0" err="1">
                <a:solidFill>
                  <a:schemeClr val="dk1"/>
                </a:solidFill>
              </a:rPr>
              <a:t>melakukan</a:t>
            </a:r>
            <a:r>
              <a:rPr lang="en-US" sz="1400" dirty="0">
                <a:solidFill>
                  <a:schemeClr val="dk1"/>
                </a:solidFill>
              </a:rPr>
              <a:t> proses handling data imbalanced </a:t>
            </a:r>
            <a:r>
              <a:rPr lang="en-US" sz="1400" dirty="0" err="1">
                <a:solidFill>
                  <a:schemeClr val="dk1"/>
                </a:solidFill>
              </a:rPr>
              <a:t>dengan</a:t>
            </a:r>
            <a:r>
              <a:rPr lang="en-US" sz="1400" dirty="0">
                <a:solidFill>
                  <a:schemeClr val="dk1"/>
                </a:solidFill>
              </a:rPr>
              <a:t> </a:t>
            </a:r>
            <a:r>
              <a:rPr lang="en-US" sz="1400" dirty="0" err="1">
                <a:solidFill>
                  <a:schemeClr val="dk1"/>
                </a:solidFill>
              </a:rPr>
              <a:t>menggunakan</a:t>
            </a:r>
            <a:r>
              <a:rPr lang="en-US" sz="1400" dirty="0">
                <a:solidFill>
                  <a:schemeClr val="dk1"/>
                </a:solidFill>
              </a:rPr>
              <a:t> SMOTE.</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Lalu </a:t>
            </a:r>
            <a:r>
              <a:rPr lang="en-US" sz="1400" dirty="0" err="1">
                <a:solidFill>
                  <a:schemeClr val="dk1"/>
                </a:solidFill>
              </a:rPr>
              <a:t>melakukan</a:t>
            </a:r>
            <a:r>
              <a:rPr lang="en-US" sz="1400" dirty="0">
                <a:solidFill>
                  <a:schemeClr val="dk1"/>
                </a:solidFill>
              </a:rPr>
              <a:t> proses modeling, dimana </a:t>
            </a:r>
            <a:r>
              <a:rPr lang="en-US" sz="1400" dirty="0" err="1">
                <a:solidFill>
                  <a:schemeClr val="dk1"/>
                </a:solidFill>
              </a:rPr>
              <a:t>algoritma</a:t>
            </a:r>
            <a:r>
              <a:rPr lang="en-US" sz="1400" dirty="0">
                <a:solidFill>
                  <a:schemeClr val="dk1"/>
                </a:solidFill>
              </a:rPr>
              <a:t> machine learning yang digunakan </a:t>
            </a:r>
            <a:r>
              <a:rPr lang="en-US" sz="1400" dirty="0" err="1">
                <a:solidFill>
                  <a:schemeClr val="dk1"/>
                </a:solidFill>
              </a:rPr>
              <a:t>yakni</a:t>
            </a:r>
            <a:r>
              <a:rPr lang="en-US" sz="1400" dirty="0">
                <a:solidFill>
                  <a:schemeClr val="dk1"/>
                </a:solidFill>
              </a:rPr>
              <a:t> Logistic Regression, Random Forest, Decision Tree, dan K-Nearest Neighbors.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p:txBody>
      </p:sp>
      <p:sp>
        <p:nvSpPr>
          <p:cNvPr id="6" name="Google Shape;115;p27">
            <a:extLst>
              <a:ext uri="{FF2B5EF4-FFF2-40B4-BE49-F238E27FC236}">
                <a16:creationId xmlns:a16="http://schemas.microsoft.com/office/drawing/2014/main" id="{728E3D95-EDB0-4C55-A5CA-47FDF1147FF9}"/>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3928656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Build an Automated Resignation Behavior Prediction using Machine Learning</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766294"/>
            <a:ext cx="8520600" cy="734096"/>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400" dirty="0">
                <a:solidFill>
                  <a:schemeClr val="dk1"/>
                </a:solidFill>
              </a:rPr>
              <a:t>Berikut merupakan tabel </a:t>
            </a:r>
            <a:r>
              <a:rPr lang="en-US" sz="1400" dirty="0" err="1">
                <a:solidFill>
                  <a:schemeClr val="dk1"/>
                </a:solidFill>
              </a:rPr>
              <a:t>perbandingan</a:t>
            </a:r>
            <a:r>
              <a:rPr lang="en-US" sz="1400" dirty="0">
                <a:solidFill>
                  <a:schemeClr val="dk1"/>
                </a:solidFill>
              </a:rPr>
              <a:t> </a:t>
            </a:r>
            <a:r>
              <a:rPr lang="en-US" sz="1400" dirty="0" err="1">
                <a:solidFill>
                  <a:schemeClr val="dk1"/>
                </a:solidFill>
              </a:rPr>
              <a:t>dari</a:t>
            </a:r>
            <a:r>
              <a:rPr lang="en-US" sz="1400" dirty="0">
                <a:solidFill>
                  <a:schemeClr val="dk1"/>
                </a:solidFill>
              </a:rPr>
              <a:t> hasil training untuk </a:t>
            </a:r>
            <a:r>
              <a:rPr lang="en-US" sz="1400" dirty="0" err="1">
                <a:solidFill>
                  <a:schemeClr val="dk1"/>
                </a:solidFill>
              </a:rPr>
              <a:t>setiap</a:t>
            </a:r>
            <a:r>
              <a:rPr lang="en-US" sz="1400" dirty="0">
                <a:solidFill>
                  <a:schemeClr val="dk1"/>
                </a:solidFill>
              </a:rPr>
              <a:t> model machine learning.</a:t>
            </a: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3275183" y="1402972"/>
            <a:ext cx="23065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Tabel </a:t>
            </a:r>
            <a:r>
              <a:rPr lang="en-US" sz="1000" dirty="0" err="1">
                <a:solidFill>
                  <a:schemeClr val="dk1"/>
                </a:solidFill>
              </a:rPr>
              <a:t>Perbandingan</a:t>
            </a:r>
            <a:r>
              <a:rPr lang="en-US" sz="1000" dirty="0">
                <a:solidFill>
                  <a:schemeClr val="dk1"/>
                </a:solidFill>
              </a:rPr>
              <a:t> Hasil Training</a:t>
            </a:r>
            <a:endParaRPr lang="en" sz="1000" dirty="0">
              <a:solidFill>
                <a:schemeClr val="dk1"/>
              </a:solidFill>
            </a:endParaRP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4156917272"/>
              </p:ext>
            </p:extLst>
          </p:nvPr>
        </p:nvGraphicFramePr>
        <p:xfrm>
          <a:off x="2372445" y="1813170"/>
          <a:ext cx="4112069" cy="1197964"/>
        </p:xfrm>
        <a:graphic>
          <a:graphicData uri="http://schemas.openxmlformats.org/drawingml/2006/table">
            <a:tbl>
              <a:tblPr firstRow="1" bandRow="1">
                <a:tableStyleId>{7DF18680-E054-41AD-8BC1-D1AEF772440D}</a:tableStyleId>
              </a:tblPr>
              <a:tblGrid>
                <a:gridCol w="1098412">
                  <a:extLst>
                    <a:ext uri="{9D8B030D-6E8A-4147-A177-3AD203B41FA5}">
                      <a16:colId xmlns:a16="http://schemas.microsoft.com/office/drawing/2014/main" val="2444835283"/>
                    </a:ext>
                  </a:extLst>
                </a:gridCol>
                <a:gridCol w="830687">
                  <a:extLst>
                    <a:ext uri="{9D8B030D-6E8A-4147-A177-3AD203B41FA5}">
                      <a16:colId xmlns:a16="http://schemas.microsoft.com/office/drawing/2014/main" val="2902035812"/>
                    </a:ext>
                  </a:extLst>
                </a:gridCol>
                <a:gridCol w="772732">
                  <a:extLst>
                    <a:ext uri="{9D8B030D-6E8A-4147-A177-3AD203B41FA5}">
                      <a16:colId xmlns:a16="http://schemas.microsoft.com/office/drawing/2014/main" val="241094651"/>
                    </a:ext>
                  </a:extLst>
                </a:gridCol>
                <a:gridCol w="695459">
                  <a:extLst>
                    <a:ext uri="{9D8B030D-6E8A-4147-A177-3AD203B41FA5}">
                      <a16:colId xmlns:a16="http://schemas.microsoft.com/office/drawing/2014/main" val="2773248590"/>
                    </a:ext>
                  </a:extLst>
                </a:gridCol>
                <a:gridCol w="714779">
                  <a:extLst>
                    <a:ext uri="{9D8B030D-6E8A-4147-A177-3AD203B41FA5}">
                      <a16:colId xmlns:a16="http://schemas.microsoft.com/office/drawing/2014/main" val="3911681806"/>
                    </a:ext>
                  </a:extLst>
                </a:gridCol>
              </a:tblGrid>
              <a:tr h="273340">
                <a:tc>
                  <a:txBody>
                    <a:bodyPr/>
                    <a:lstStyle/>
                    <a:p>
                      <a:pPr algn="ctr" fontAlgn="ctr"/>
                      <a:r>
                        <a:rPr lang="en-US" sz="800" dirty="0">
                          <a:effectLst/>
                        </a:rPr>
                        <a:t>Model</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Accuracy</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Precision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Recall</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F1-Score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rPr>
                        <a:t>Logistic Regression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0.482759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0.238095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0.263158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0.250000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rPr>
                        <a:t>Random Forest</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0.637931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0.375000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0.157895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0.222222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rPr>
                        <a:t>Decision Tree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0.517241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0.235294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0.210526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0.222222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dirty="0">
                          <a:effectLst/>
                        </a:rPr>
                        <a:t>K-Nearest Neighbors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0.517241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0.333333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0.473684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0.391304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bl>
          </a:graphicData>
        </a:graphic>
      </p:graphicFrame>
      <p:sp>
        <p:nvSpPr>
          <p:cNvPr id="9" name="Google Shape;55;p13">
            <a:extLst>
              <a:ext uri="{FF2B5EF4-FFF2-40B4-BE49-F238E27FC236}">
                <a16:creationId xmlns:a16="http://schemas.microsoft.com/office/drawing/2014/main" id="{59D5AF1E-7555-4B12-8A29-D537B87338D4}"/>
              </a:ext>
            </a:extLst>
          </p:cNvPr>
          <p:cNvSpPr txBox="1">
            <a:spLocks/>
          </p:cNvSpPr>
          <p:nvPr/>
        </p:nvSpPr>
        <p:spPr>
          <a:xfrm>
            <a:off x="311700" y="3426400"/>
            <a:ext cx="8520600" cy="1057676"/>
          </a:xfrm>
          <a:prstGeom prst="rect">
            <a:avLst/>
          </a:prstGeom>
          <a:noFill/>
          <a:ln>
            <a:noFill/>
          </a:ln>
        </p:spPr>
        <p:txBody>
          <a:bodyPr spcFirstLastPara="1" wrap="square" lIns="91425" tIns="91425" rIns="91425" bIns="91425" anchor="t" anchorCtr="0">
            <a:normAutofit fontScale="925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23850">
              <a:buClr>
                <a:schemeClr val="dk1"/>
              </a:buClr>
              <a:buSzPts val="1500"/>
            </a:pPr>
            <a:r>
              <a:rPr lang="en-US" sz="1500" dirty="0" err="1">
                <a:solidFill>
                  <a:schemeClr val="dk1"/>
                </a:solidFill>
              </a:rPr>
              <a:t>Berdasarkan</a:t>
            </a:r>
            <a:r>
              <a:rPr lang="en-US" sz="1500" dirty="0">
                <a:solidFill>
                  <a:schemeClr val="dk1"/>
                </a:solidFill>
              </a:rPr>
              <a:t> tabel </a:t>
            </a:r>
            <a:r>
              <a:rPr lang="en-US" sz="1500" dirty="0" err="1">
                <a:solidFill>
                  <a:schemeClr val="dk1"/>
                </a:solidFill>
              </a:rPr>
              <a:t>tersebut</a:t>
            </a:r>
            <a:r>
              <a:rPr lang="en-US" sz="1500" dirty="0">
                <a:solidFill>
                  <a:schemeClr val="dk1"/>
                </a:solidFill>
              </a:rPr>
              <a:t>, </a:t>
            </a:r>
            <a:r>
              <a:rPr lang="en-US" sz="1500" dirty="0" err="1">
                <a:solidFill>
                  <a:schemeClr val="dk1"/>
                </a:solidFill>
              </a:rPr>
              <a:t>didapatkan</a:t>
            </a:r>
            <a:r>
              <a:rPr lang="en-US" sz="1500" dirty="0">
                <a:solidFill>
                  <a:schemeClr val="dk1"/>
                </a:solidFill>
              </a:rPr>
              <a:t> </a:t>
            </a:r>
            <a:r>
              <a:rPr lang="en-US" sz="1500" dirty="0" err="1">
                <a:solidFill>
                  <a:schemeClr val="dk1"/>
                </a:solidFill>
              </a:rPr>
              <a:t>bahwa</a:t>
            </a:r>
            <a:r>
              <a:rPr lang="en-US" sz="1500" dirty="0">
                <a:solidFill>
                  <a:schemeClr val="dk1"/>
                </a:solidFill>
              </a:rPr>
              <a:t> model yang terbaik </a:t>
            </a:r>
            <a:r>
              <a:rPr lang="en-US" sz="1500" dirty="0" err="1">
                <a:solidFill>
                  <a:schemeClr val="dk1"/>
                </a:solidFill>
              </a:rPr>
              <a:t>yakni</a:t>
            </a:r>
            <a:r>
              <a:rPr lang="en-US" sz="1500" dirty="0">
                <a:solidFill>
                  <a:schemeClr val="dk1"/>
                </a:solidFill>
              </a:rPr>
              <a:t> Random Forest.</a:t>
            </a:r>
          </a:p>
          <a:p>
            <a:pPr indent="-323850">
              <a:buClr>
                <a:schemeClr val="dk1"/>
              </a:buClr>
              <a:buSzPts val="1500"/>
            </a:pPr>
            <a:endParaRPr lang="en-US" sz="1500" dirty="0">
              <a:solidFill>
                <a:schemeClr val="dk1"/>
              </a:solidFill>
            </a:endParaRPr>
          </a:p>
          <a:p>
            <a:pPr indent="-323850">
              <a:buClr>
                <a:schemeClr val="dk1"/>
              </a:buClr>
              <a:buSzPts val="1500"/>
            </a:pPr>
            <a:r>
              <a:rPr lang="en-US" sz="1500" dirty="0">
                <a:solidFill>
                  <a:schemeClr val="dk1"/>
                </a:solidFill>
              </a:rPr>
              <a:t>Model terbaik ini </a:t>
            </a:r>
            <a:r>
              <a:rPr lang="en-US" sz="1500" dirty="0" err="1">
                <a:solidFill>
                  <a:schemeClr val="dk1"/>
                </a:solidFill>
              </a:rPr>
              <a:t>akan</a:t>
            </a:r>
            <a:r>
              <a:rPr lang="en-US" sz="1500" dirty="0">
                <a:solidFill>
                  <a:schemeClr val="dk1"/>
                </a:solidFill>
              </a:rPr>
              <a:t> </a:t>
            </a:r>
            <a:r>
              <a:rPr lang="en-US" sz="1500" dirty="0" err="1">
                <a:solidFill>
                  <a:schemeClr val="dk1"/>
                </a:solidFill>
              </a:rPr>
              <a:t>dilakukan</a:t>
            </a:r>
            <a:r>
              <a:rPr lang="en-US" sz="1500" dirty="0">
                <a:solidFill>
                  <a:schemeClr val="dk1"/>
                </a:solidFill>
              </a:rPr>
              <a:t> hyperparameter tuning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GridSearchCV</a:t>
            </a:r>
            <a:r>
              <a:rPr lang="en-US" sz="1500" dirty="0">
                <a:solidFill>
                  <a:schemeClr val="dk1"/>
                </a:solidFill>
              </a:rPr>
              <a:t>.</a:t>
            </a:r>
          </a:p>
          <a:p>
            <a:pPr marL="133350" indent="0">
              <a:buClr>
                <a:schemeClr val="dk1"/>
              </a:buClr>
              <a:buSzPts val="1500"/>
              <a:buFont typeface="Arial"/>
              <a:buNone/>
            </a:pPr>
            <a:endParaRPr lang="en-US" sz="1500" dirty="0">
              <a:solidFill>
                <a:schemeClr val="dk1"/>
              </a:solidFill>
            </a:endParaRPr>
          </a:p>
        </p:txBody>
      </p:sp>
      <p:sp>
        <p:nvSpPr>
          <p:cNvPr id="8" name="Google Shape;115;p27">
            <a:extLst>
              <a:ext uri="{FF2B5EF4-FFF2-40B4-BE49-F238E27FC236}">
                <a16:creationId xmlns:a16="http://schemas.microsoft.com/office/drawing/2014/main" id="{D5F84750-2162-409F-9C75-562F1C9228A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455633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Build an Automated Resignation Behavior Prediction using Machine Learning</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766294"/>
            <a:ext cx="8520600" cy="523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400" dirty="0">
                <a:solidFill>
                  <a:schemeClr val="dk1"/>
                </a:solidFill>
              </a:rPr>
              <a:t>Berikut merupakan confusion matrix dan ROC plot </a:t>
            </a:r>
            <a:r>
              <a:rPr lang="en-US" sz="1400" dirty="0" err="1">
                <a:solidFill>
                  <a:schemeClr val="dk1"/>
                </a:solidFill>
              </a:rPr>
              <a:t>dari</a:t>
            </a:r>
            <a:r>
              <a:rPr lang="en-US" sz="1400" dirty="0">
                <a:solidFill>
                  <a:schemeClr val="dk1"/>
                </a:solidFill>
              </a:rPr>
              <a:t> hasil hyperparameter tuning.</a:t>
            </a:r>
          </a:p>
        </p:txBody>
      </p:sp>
      <p:sp>
        <p:nvSpPr>
          <p:cNvPr id="9" name="Google Shape;55;p13">
            <a:extLst>
              <a:ext uri="{FF2B5EF4-FFF2-40B4-BE49-F238E27FC236}">
                <a16:creationId xmlns:a16="http://schemas.microsoft.com/office/drawing/2014/main" id="{59D5AF1E-7555-4B12-8A29-D537B87338D4}"/>
              </a:ext>
            </a:extLst>
          </p:cNvPr>
          <p:cNvSpPr txBox="1">
            <a:spLocks/>
          </p:cNvSpPr>
          <p:nvPr/>
        </p:nvSpPr>
        <p:spPr>
          <a:xfrm>
            <a:off x="311700" y="3514743"/>
            <a:ext cx="8520600" cy="1057676"/>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23850">
              <a:buClr>
                <a:schemeClr val="dk1"/>
              </a:buClr>
              <a:buSzPts val="1500"/>
            </a:pPr>
            <a:r>
              <a:rPr lang="en-US" sz="1400" dirty="0" err="1">
                <a:solidFill>
                  <a:schemeClr val="dk1"/>
                </a:solidFill>
              </a:rPr>
              <a:t>Berdasarkan</a:t>
            </a:r>
            <a:r>
              <a:rPr lang="en-US" sz="1400" dirty="0">
                <a:solidFill>
                  <a:schemeClr val="dk1"/>
                </a:solidFill>
              </a:rPr>
              <a:t> hasil </a:t>
            </a:r>
            <a:r>
              <a:rPr lang="en-US" sz="1400" dirty="0" err="1">
                <a:solidFill>
                  <a:schemeClr val="dk1"/>
                </a:solidFill>
              </a:rPr>
              <a:t>evaluasi</a:t>
            </a:r>
            <a:r>
              <a:rPr lang="en-US" sz="1400" dirty="0">
                <a:solidFill>
                  <a:schemeClr val="dk1"/>
                </a:solidFill>
              </a:rPr>
              <a:t> model ini </a:t>
            </a:r>
            <a:r>
              <a:rPr lang="en-US" sz="1400" dirty="0" err="1">
                <a:solidFill>
                  <a:schemeClr val="dk1"/>
                </a:solidFill>
              </a:rPr>
              <a:t>cukup</a:t>
            </a:r>
            <a:r>
              <a:rPr lang="en-US" sz="1400" dirty="0">
                <a:solidFill>
                  <a:schemeClr val="dk1"/>
                </a:solidFill>
              </a:rPr>
              <a:t> baik dalam </a:t>
            </a:r>
            <a:r>
              <a:rPr lang="en-US" sz="1400" dirty="0" err="1">
                <a:solidFill>
                  <a:schemeClr val="dk1"/>
                </a:solidFill>
              </a:rPr>
              <a:t>melakukan</a:t>
            </a:r>
            <a:r>
              <a:rPr lang="en-US" sz="1400" dirty="0">
                <a:solidFill>
                  <a:schemeClr val="dk1"/>
                </a:solidFill>
              </a:rPr>
              <a:t> prediksi </a:t>
            </a:r>
            <a:r>
              <a:rPr lang="en-US" sz="1400" dirty="0" err="1">
                <a:solidFill>
                  <a:schemeClr val="dk1"/>
                </a:solidFill>
              </a:rPr>
              <a:t>karyawan</a:t>
            </a:r>
            <a:r>
              <a:rPr lang="en-US" sz="1400" dirty="0">
                <a:solidFill>
                  <a:schemeClr val="dk1"/>
                </a:solidFill>
              </a:rPr>
              <a:t> yang </a:t>
            </a:r>
            <a:r>
              <a:rPr lang="en-US" sz="1400" dirty="0" err="1">
                <a:solidFill>
                  <a:schemeClr val="dk1"/>
                </a:solidFill>
              </a:rPr>
              <a:t>tidak</a:t>
            </a:r>
            <a:r>
              <a:rPr lang="en-US" sz="1400" dirty="0">
                <a:solidFill>
                  <a:schemeClr val="dk1"/>
                </a:solidFill>
              </a:rPr>
              <a:t> resign, </a:t>
            </a:r>
            <a:r>
              <a:rPr lang="en-US" sz="1400" dirty="0" err="1">
                <a:solidFill>
                  <a:schemeClr val="dk1"/>
                </a:solidFill>
              </a:rPr>
              <a:t>tetapi</a:t>
            </a:r>
            <a:r>
              <a:rPr lang="en-US" sz="1400" dirty="0">
                <a:solidFill>
                  <a:schemeClr val="dk1"/>
                </a:solidFill>
              </a:rPr>
              <a:t> </a:t>
            </a:r>
            <a:r>
              <a:rPr lang="en-US" sz="1400" dirty="0" err="1">
                <a:solidFill>
                  <a:schemeClr val="dk1"/>
                </a:solidFill>
              </a:rPr>
              <a:t>lemah</a:t>
            </a:r>
            <a:r>
              <a:rPr lang="en-US" sz="1400" dirty="0">
                <a:solidFill>
                  <a:schemeClr val="dk1"/>
                </a:solidFill>
              </a:rPr>
              <a:t> dalam </a:t>
            </a:r>
            <a:r>
              <a:rPr lang="en-US" sz="1400" dirty="0" err="1">
                <a:solidFill>
                  <a:schemeClr val="dk1"/>
                </a:solidFill>
              </a:rPr>
              <a:t>mendeteksi</a:t>
            </a:r>
            <a:r>
              <a:rPr lang="en-US" sz="1400" dirty="0">
                <a:solidFill>
                  <a:schemeClr val="dk1"/>
                </a:solidFill>
              </a:rPr>
              <a:t> </a:t>
            </a:r>
            <a:r>
              <a:rPr lang="en-US" sz="1400" dirty="0" err="1">
                <a:solidFill>
                  <a:schemeClr val="dk1"/>
                </a:solidFill>
              </a:rPr>
              <a:t>karyawan</a:t>
            </a:r>
            <a:r>
              <a:rPr lang="en-US" sz="1400" dirty="0">
                <a:solidFill>
                  <a:schemeClr val="dk1"/>
                </a:solidFill>
              </a:rPr>
              <a:t> yang resign.</a:t>
            </a:r>
          </a:p>
        </p:txBody>
      </p:sp>
      <p:pic>
        <p:nvPicPr>
          <p:cNvPr id="3" name="Picture 2">
            <a:extLst>
              <a:ext uri="{FF2B5EF4-FFF2-40B4-BE49-F238E27FC236}">
                <a16:creationId xmlns:a16="http://schemas.microsoft.com/office/drawing/2014/main" id="{045872A9-D57A-4303-AF82-55E70F2C243F}"/>
              </a:ext>
            </a:extLst>
          </p:cNvPr>
          <p:cNvPicPr>
            <a:picLocks noChangeAspect="1"/>
          </p:cNvPicPr>
          <p:nvPr/>
        </p:nvPicPr>
        <p:blipFill>
          <a:blip r:embed="rId3"/>
          <a:stretch>
            <a:fillRect/>
          </a:stretch>
        </p:blipFill>
        <p:spPr>
          <a:xfrm>
            <a:off x="1758979" y="1386085"/>
            <a:ext cx="2331371" cy="1828800"/>
          </a:xfrm>
          <a:prstGeom prst="rect">
            <a:avLst/>
          </a:prstGeom>
          <a:noFill/>
          <a:ln w="19050">
            <a:solidFill>
              <a:srgbClr val="019FAB"/>
            </a:solidFill>
          </a:ln>
        </p:spPr>
      </p:pic>
      <p:pic>
        <p:nvPicPr>
          <p:cNvPr id="7" name="Picture 6">
            <a:extLst>
              <a:ext uri="{FF2B5EF4-FFF2-40B4-BE49-F238E27FC236}">
                <a16:creationId xmlns:a16="http://schemas.microsoft.com/office/drawing/2014/main" id="{09106244-2F6A-4D86-929B-BE81EEF3E561}"/>
              </a:ext>
            </a:extLst>
          </p:cNvPr>
          <p:cNvPicPr>
            <a:picLocks noChangeAspect="1"/>
          </p:cNvPicPr>
          <p:nvPr/>
        </p:nvPicPr>
        <p:blipFill>
          <a:blip r:embed="rId4"/>
          <a:stretch>
            <a:fillRect/>
          </a:stretch>
        </p:blipFill>
        <p:spPr>
          <a:xfrm>
            <a:off x="4992784" y="1386085"/>
            <a:ext cx="2278965" cy="1828800"/>
          </a:xfrm>
          <a:prstGeom prst="rect">
            <a:avLst/>
          </a:prstGeom>
          <a:noFill/>
          <a:ln w="19050">
            <a:solidFill>
              <a:srgbClr val="019FAB"/>
            </a:solidFill>
          </a:ln>
        </p:spPr>
      </p:pic>
      <p:sp>
        <p:nvSpPr>
          <p:cNvPr id="8" name="Google Shape;115;p27">
            <a:extLst>
              <a:ext uri="{FF2B5EF4-FFF2-40B4-BE49-F238E27FC236}">
                <a16:creationId xmlns:a16="http://schemas.microsoft.com/office/drawing/2014/main" id="{EA9603DD-E0FD-48E9-A8F8-989BB9A1C27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5"/>
              </a:rPr>
              <a:t>jupyter notebook </a:t>
            </a:r>
            <a:r>
              <a:rPr lang="en" sz="1100" dirty="0">
                <a:hlinkClick r:id="rId5"/>
              </a:rPr>
              <a:t>disini</a:t>
            </a:r>
            <a:endParaRPr sz="1100" dirty="0">
              <a:solidFill>
                <a:srgbClr val="000000"/>
              </a:solidFill>
            </a:endParaRPr>
          </a:p>
        </p:txBody>
      </p:sp>
    </p:spTree>
    <p:extLst>
      <p:ext uri="{BB962C8B-B14F-4D97-AF65-F5344CB8AC3E}">
        <p14:creationId xmlns:p14="http://schemas.microsoft.com/office/powerpoint/2010/main" val="566356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Presenting Machine Learning Products to the Business Users</a:t>
            </a:r>
          </a:p>
        </p:txBody>
      </p:sp>
      <p:sp>
        <p:nvSpPr>
          <p:cNvPr id="55" name="Google Shape;55;p13"/>
          <p:cNvSpPr txBox="1">
            <a:spLocks noGrp="1"/>
          </p:cNvSpPr>
          <p:nvPr>
            <p:ph type="body" idx="1"/>
          </p:nvPr>
        </p:nvSpPr>
        <p:spPr>
          <a:xfrm>
            <a:off x="311700" y="704438"/>
            <a:ext cx="8520600" cy="429102"/>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400" dirty="0">
                <a:solidFill>
                  <a:schemeClr val="dk1"/>
                </a:solidFill>
              </a:rPr>
              <a:t>Berikut merupakan </a:t>
            </a:r>
            <a:r>
              <a:rPr lang="en-US" sz="1400" dirty="0" err="1">
                <a:solidFill>
                  <a:schemeClr val="dk1"/>
                </a:solidFill>
              </a:rPr>
              <a:t>visualisasi</a:t>
            </a:r>
            <a:r>
              <a:rPr lang="en-US" sz="1400" dirty="0">
                <a:solidFill>
                  <a:schemeClr val="dk1"/>
                </a:solidFill>
              </a:rPr>
              <a:t> </a:t>
            </a:r>
            <a:r>
              <a:rPr lang="en-US" sz="1400" dirty="0" err="1">
                <a:solidFill>
                  <a:schemeClr val="dk1"/>
                </a:solidFill>
              </a:rPr>
              <a:t>dari</a:t>
            </a:r>
            <a:r>
              <a:rPr lang="en-US" sz="1400" dirty="0">
                <a:solidFill>
                  <a:schemeClr val="dk1"/>
                </a:solidFill>
              </a:rPr>
              <a:t> SHAP summary.</a:t>
            </a:r>
          </a:p>
        </p:txBody>
      </p:sp>
      <p:sp>
        <p:nvSpPr>
          <p:cNvPr id="9" name="Google Shape;55;p13">
            <a:extLst>
              <a:ext uri="{FF2B5EF4-FFF2-40B4-BE49-F238E27FC236}">
                <a16:creationId xmlns:a16="http://schemas.microsoft.com/office/drawing/2014/main" id="{59D5AF1E-7555-4B12-8A29-D537B87338D4}"/>
              </a:ext>
            </a:extLst>
          </p:cNvPr>
          <p:cNvSpPr txBox="1">
            <a:spLocks/>
          </p:cNvSpPr>
          <p:nvPr/>
        </p:nvSpPr>
        <p:spPr>
          <a:xfrm>
            <a:off x="311700" y="3907419"/>
            <a:ext cx="8520600" cy="73409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23850">
              <a:buClr>
                <a:schemeClr val="dk1"/>
              </a:buClr>
              <a:buSzPts val="1500"/>
            </a:pPr>
            <a:r>
              <a:rPr lang="en-US" sz="1400" dirty="0" err="1">
                <a:solidFill>
                  <a:schemeClr val="dk1"/>
                </a:solidFill>
              </a:rPr>
              <a:t>Berdasarkan</a:t>
            </a:r>
            <a:r>
              <a:rPr lang="en-US" sz="1400" dirty="0">
                <a:solidFill>
                  <a:schemeClr val="dk1"/>
                </a:solidFill>
              </a:rPr>
              <a:t> SHAP summary plot, </a:t>
            </a:r>
            <a:r>
              <a:rPr lang="en-US" sz="1400" dirty="0" err="1">
                <a:solidFill>
                  <a:schemeClr val="dk1"/>
                </a:solidFill>
              </a:rPr>
              <a:t>variabel</a:t>
            </a:r>
            <a:r>
              <a:rPr lang="en-US" sz="1400" dirty="0">
                <a:solidFill>
                  <a:schemeClr val="dk1"/>
                </a:solidFill>
              </a:rPr>
              <a:t> </a:t>
            </a:r>
            <a:r>
              <a:rPr lang="en-US" sz="1400" dirty="0" err="1">
                <a:solidFill>
                  <a:schemeClr val="dk1"/>
                </a:solidFill>
              </a:rPr>
              <a:t>seperti</a:t>
            </a:r>
            <a:r>
              <a:rPr lang="en-US" sz="1400" dirty="0">
                <a:solidFill>
                  <a:schemeClr val="dk1"/>
                </a:solidFill>
              </a:rPr>
              <a:t> </a:t>
            </a:r>
            <a:r>
              <a:rPr lang="en-US" sz="1400" dirty="0" err="1">
                <a:solidFill>
                  <a:schemeClr val="dk1"/>
                </a:solidFill>
              </a:rPr>
              <a:t>JenjangKarir</a:t>
            </a:r>
            <a:r>
              <a:rPr lang="en-US" sz="1400" dirty="0">
                <a:solidFill>
                  <a:schemeClr val="dk1"/>
                </a:solidFill>
              </a:rPr>
              <a:t> dan </a:t>
            </a:r>
            <a:r>
              <a:rPr lang="en-US" sz="1400" dirty="0" err="1">
                <a:solidFill>
                  <a:schemeClr val="dk1"/>
                </a:solidFill>
              </a:rPr>
              <a:t>Pekerjaan</a:t>
            </a:r>
            <a:r>
              <a:rPr lang="en-US" sz="1400" dirty="0">
                <a:solidFill>
                  <a:schemeClr val="dk1"/>
                </a:solidFill>
              </a:rPr>
              <a:t> adalah yang paling </a:t>
            </a:r>
            <a:r>
              <a:rPr lang="en-US" sz="1400" dirty="0" err="1">
                <a:solidFill>
                  <a:schemeClr val="dk1"/>
                </a:solidFill>
              </a:rPr>
              <a:t>berpengaruh</a:t>
            </a:r>
            <a:r>
              <a:rPr lang="en-US" sz="1400" dirty="0">
                <a:solidFill>
                  <a:schemeClr val="dk1"/>
                </a:solidFill>
              </a:rPr>
              <a:t>. Hal ini bisa menjadi </a:t>
            </a:r>
            <a:r>
              <a:rPr lang="en-US" sz="1400" dirty="0" err="1">
                <a:solidFill>
                  <a:schemeClr val="dk1"/>
                </a:solidFill>
              </a:rPr>
              <a:t>fokus</a:t>
            </a:r>
            <a:r>
              <a:rPr lang="en-US" sz="1400" dirty="0">
                <a:solidFill>
                  <a:schemeClr val="dk1"/>
                </a:solidFill>
              </a:rPr>
              <a:t> HR untuk </a:t>
            </a:r>
            <a:r>
              <a:rPr lang="en-US" sz="1400" dirty="0" err="1">
                <a:solidFill>
                  <a:schemeClr val="dk1"/>
                </a:solidFill>
              </a:rPr>
              <a:t>meningkatkan</a:t>
            </a:r>
            <a:r>
              <a:rPr lang="en-US" sz="1400" dirty="0">
                <a:solidFill>
                  <a:schemeClr val="dk1"/>
                </a:solidFill>
              </a:rPr>
              <a:t> </a:t>
            </a:r>
            <a:r>
              <a:rPr lang="en-US" sz="1400" dirty="0" err="1">
                <a:solidFill>
                  <a:schemeClr val="dk1"/>
                </a:solidFill>
              </a:rPr>
              <a:t>retensi</a:t>
            </a:r>
            <a:r>
              <a:rPr lang="en-US" sz="1400" dirty="0">
                <a:solidFill>
                  <a:schemeClr val="dk1"/>
                </a:solidFill>
              </a:rPr>
              <a:t> </a:t>
            </a:r>
            <a:r>
              <a:rPr lang="en-US" sz="1400" dirty="0" err="1">
                <a:solidFill>
                  <a:schemeClr val="dk1"/>
                </a:solidFill>
              </a:rPr>
              <a:t>karyawan</a:t>
            </a:r>
            <a:r>
              <a:rPr lang="en-US" sz="1400" dirty="0">
                <a:solidFill>
                  <a:schemeClr val="dk1"/>
                </a:solidFill>
              </a:rPr>
              <a:t>.</a:t>
            </a:r>
          </a:p>
        </p:txBody>
      </p:sp>
      <p:pic>
        <p:nvPicPr>
          <p:cNvPr id="3" name="Picture 2">
            <a:extLst>
              <a:ext uri="{FF2B5EF4-FFF2-40B4-BE49-F238E27FC236}">
                <a16:creationId xmlns:a16="http://schemas.microsoft.com/office/drawing/2014/main" id="{99B98F8D-A199-429C-BEA4-28BF0BA32AA4}"/>
              </a:ext>
            </a:extLst>
          </p:cNvPr>
          <p:cNvPicPr>
            <a:picLocks noChangeAspect="1"/>
          </p:cNvPicPr>
          <p:nvPr/>
        </p:nvPicPr>
        <p:blipFill>
          <a:blip r:embed="rId3"/>
          <a:stretch>
            <a:fillRect/>
          </a:stretch>
        </p:blipFill>
        <p:spPr>
          <a:xfrm>
            <a:off x="3693555" y="1133540"/>
            <a:ext cx="1812163" cy="2708287"/>
          </a:xfrm>
          <a:prstGeom prst="rect">
            <a:avLst/>
          </a:prstGeom>
          <a:noFill/>
          <a:ln w="19050">
            <a:solidFill>
              <a:srgbClr val="019FAB"/>
            </a:solidFill>
          </a:ln>
        </p:spPr>
      </p:pic>
      <p:sp>
        <p:nvSpPr>
          <p:cNvPr id="10" name="Google Shape;115;p27">
            <a:extLst>
              <a:ext uri="{FF2B5EF4-FFF2-40B4-BE49-F238E27FC236}">
                <a16:creationId xmlns:a16="http://schemas.microsoft.com/office/drawing/2014/main" id="{CACBE94C-EE13-4C0F-9802-0D97D6BF7FF4}"/>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2935112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body" idx="1"/>
          </p:nvPr>
        </p:nvSpPr>
        <p:spPr>
          <a:xfrm>
            <a:off x="2390480" y="1493718"/>
            <a:ext cx="4260300" cy="122974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sz="7200" dirty="0">
                <a:solidFill>
                  <a:srgbClr val="019FAB"/>
                </a:solidFill>
                <a:latin typeface="Dosis"/>
                <a:ea typeface="Dosis"/>
                <a:cs typeface="Dosis"/>
                <a:sym typeface="Dosis"/>
              </a:rPr>
              <a:t>THANK YOU</a:t>
            </a:r>
          </a:p>
        </p:txBody>
      </p:sp>
      <p:sp>
        <p:nvSpPr>
          <p:cNvPr id="6" name="Google Shape;108;p26">
            <a:extLst>
              <a:ext uri="{FF2B5EF4-FFF2-40B4-BE49-F238E27FC236}">
                <a16:creationId xmlns:a16="http://schemas.microsoft.com/office/drawing/2014/main" id="{E479C72C-3D55-4A61-8109-157B20C17F87}"/>
              </a:ext>
            </a:extLst>
          </p:cNvPr>
          <p:cNvSpPr txBox="1">
            <a:spLocks/>
          </p:cNvSpPr>
          <p:nvPr/>
        </p:nvSpPr>
        <p:spPr>
          <a:xfrm>
            <a:off x="3150288" y="2723465"/>
            <a:ext cx="2740685" cy="91288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200"/>
              </a:spcAft>
              <a:buFont typeface="Arial"/>
              <a:buNone/>
            </a:pPr>
            <a:r>
              <a:rPr lang="en-US" sz="2800" dirty="0">
                <a:solidFill>
                  <a:schemeClr val="dk1"/>
                </a:solidFill>
                <a:latin typeface="Dosis"/>
                <a:ea typeface="Dosis"/>
                <a:cs typeface="Dosis"/>
                <a:sym typeface="Dosis"/>
              </a:rPr>
              <a:t>Have a nice day!</a:t>
            </a:r>
          </a:p>
        </p:txBody>
      </p:sp>
    </p:spTree>
    <p:extLst>
      <p:ext uri="{BB962C8B-B14F-4D97-AF65-F5344CB8AC3E}">
        <p14:creationId xmlns:p14="http://schemas.microsoft.com/office/powerpoint/2010/main" val="494410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dirty="0">
                <a:solidFill>
                  <a:schemeClr val="dk1"/>
                </a:solidFill>
                <a:latin typeface="Dosis"/>
                <a:ea typeface="Dosis"/>
                <a:cs typeface="Dosis"/>
                <a:sym typeface="Dosis"/>
              </a:rPr>
              <a:t>“Sumber daya manusia (SDM) adalah aset utama yang perlu dikelola dengan baik oleh perusahaan agar tujuan bisnis dapat tercapai dengan efektif dan efisien. Pada kesempatan kali ini, kita akan menghadapi sebuah permasalahan tentang sumber daya manusia yang ada di perusahaan. Fokus kita adalah untuk mengetahui bagaimana cara menjaga karyawan agar tetap bertahan di perusahaan yang ada saat ini yang dapat mengakibatkan bengkaknya biaya untuk rekrutmen karyawan serta pelatihan untuk mereka yang baru masuk. Dengan mengetahui faktor utama yang menyebabkan karyawan tidak merasa, perusahaan dapat segera menanggulanginya dengan membuat program-program yang relevan dengan permasalahan karyawan. “</a:t>
            </a:r>
            <a:endParaRPr dirty="0">
              <a:solidFill>
                <a:schemeClr val="dk1"/>
              </a:solidFill>
              <a:latin typeface="Dosis"/>
              <a:ea typeface="Dosis"/>
              <a:cs typeface="Dosis"/>
              <a:sym typeface="Dosis"/>
            </a:endParaRPr>
          </a:p>
          <a:p>
            <a:pPr marL="0" lvl="0" indent="0" algn="just" rtl="0">
              <a:spcBef>
                <a:spcPts val="1200"/>
              </a:spcBef>
              <a:spcAft>
                <a:spcPts val="1200"/>
              </a:spcAft>
              <a:buNone/>
            </a:pPr>
            <a:endParaRPr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Pada </a:t>
            </a:r>
            <a:r>
              <a:rPr lang="en-US" sz="1400" dirty="0" err="1">
                <a:solidFill>
                  <a:schemeClr val="dk1"/>
                </a:solidFill>
              </a:rPr>
              <a:t>tahap</a:t>
            </a:r>
            <a:r>
              <a:rPr lang="en-US" sz="1400" dirty="0">
                <a:solidFill>
                  <a:schemeClr val="dk1"/>
                </a:solidFill>
              </a:rPr>
              <a:t> data </a:t>
            </a:r>
            <a:r>
              <a:rPr lang="en" sz="1400" dirty="0">
                <a:solidFill>
                  <a:schemeClr val="dk1"/>
                </a:solidFill>
              </a:rPr>
              <a:t>preprocessing, </a:t>
            </a:r>
            <a:r>
              <a:rPr lang="en-US" sz="1400" dirty="0" err="1">
                <a:solidFill>
                  <a:schemeClr val="dk1"/>
                </a:solidFill>
              </a:rPr>
              <a:t>dilakukan</a:t>
            </a:r>
            <a:r>
              <a:rPr lang="en-US" sz="1400" dirty="0">
                <a:solidFill>
                  <a:schemeClr val="dk1"/>
                </a:solidFill>
              </a:rPr>
              <a:t> beberapa proses </a:t>
            </a:r>
            <a:r>
              <a:rPr lang="en-US" sz="1400" dirty="0" err="1">
                <a:solidFill>
                  <a:schemeClr val="dk1"/>
                </a:solidFill>
              </a:rPr>
              <a:t>yakni</a:t>
            </a:r>
            <a:r>
              <a:rPr lang="en-US" sz="1400" dirty="0">
                <a:solidFill>
                  <a:schemeClr val="dk1"/>
                </a:solidFill>
              </a:rPr>
              <a:t> proses quick EDA, handling missing values, dan drop features.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quick EDA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melakukan</a:t>
            </a:r>
            <a:r>
              <a:rPr lang="en-US" sz="1400" dirty="0">
                <a:solidFill>
                  <a:schemeClr val="dk1"/>
                </a:solidFill>
              </a:rPr>
              <a:t> </a:t>
            </a:r>
            <a:r>
              <a:rPr lang="en-US" sz="1400" dirty="0" err="1">
                <a:solidFill>
                  <a:schemeClr val="dk1"/>
                </a:solidFill>
              </a:rPr>
              <a:t>pengecekan</a:t>
            </a:r>
            <a:r>
              <a:rPr lang="en-US" sz="1400" dirty="0">
                <a:solidFill>
                  <a:schemeClr val="dk1"/>
                </a:solidFill>
              </a:rPr>
              <a:t> </a:t>
            </a:r>
            <a:r>
              <a:rPr lang="en-US" sz="1400" dirty="0" err="1">
                <a:solidFill>
                  <a:schemeClr val="dk1"/>
                </a:solidFill>
              </a:rPr>
              <a:t>informasi</a:t>
            </a:r>
            <a:r>
              <a:rPr lang="en-US" sz="1400" dirty="0">
                <a:solidFill>
                  <a:schemeClr val="dk1"/>
                </a:solidFill>
              </a:rPr>
              <a:t> dataset, </a:t>
            </a:r>
            <a:r>
              <a:rPr lang="en-US" sz="1400" dirty="0" err="1">
                <a:solidFill>
                  <a:schemeClr val="dk1"/>
                </a:solidFill>
              </a:rPr>
              <a:t>kolom</a:t>
            </a:r>
            <a:r>
              <a:rPr lang="en-US" sz="1400" dirty="0">
                <a:solidFill>
                  <a:schemeClr val="dk1"/>
                </a:solidFill>
              </a:rPr>
              <a:t>, statistical summaries, missing values, dan data duplicate.</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Dari proses quick EDA, </a:t>
            </a:r>
            <a:r>
              <a:rPr lang="en-US" sz="1400" dirty="0" err="1">
                <a:solidFill>
                  <a:schemeClr val="dk1"/>
                </a:solidFill>
              </a:rPr>
              <a:t>didapatkan</a:t>
            </a:r>
            <a:r>
              <a:rPr lang="en-US" sz="1400" dirty="0">
                <a:solidFill>
                  <a:schemeClr val="dk1"/>
                </a:solidFill>
              </a:rPr>
              <a:t> hasil </a:t>
            </a:r>
            <a:r>
              <a:rPr lang="en-US" sz="1400" dirty="0" err="1">
                <a:solidFill>
                  <a:schemeClr val="dk1"/>
                </a:solidFill>
              </a:rPr>
              <a:t>bahwa</a:t>
            </a:r>
            <a:r>
              <a:rPr lang="en-US" sz="1400" dirty="0">
                <a:solidFill>
                  <a:schemeClr val="dk1"/>
                </a:solidFill>
              </a:rPr>
              <a:t> </a:t>
            </a:r>
            <a:r>
              <a:rPr lang="en-US" sz="1400" dirty="0" err="1">
                <a:solidFill>
                  <a:schemeClr val="dk1"/>
                </a:solidFill>
              </a:rPr>
              <a:t>terdapat</a:t>
            </a:r>
            <a:r>
              <a:rPr lang="en-US" sz="1400" dirty="0">
                <a:solidFill>
                  <a:schemeClr val="dk1"/>
                </a:solidFill>
              </a:rPr>
              <a:t> 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dan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serta</a:t>
            </a:r>
            <a:r>
              <a:rPr lang="en-US" sz="1400" dirty="0">
                <a:solidFill>
                  <a:schemeClr val="dk1"/>
                </a:solidFill>
              </a:rPr>
              <a:t> </a:t>
            </a:r>
            <a:r>
              <a:rPr lang="en-US" sz="1400" dirty="0" err="1">
                <a:solidFill>
                  <a:schemeClr val="dk1"/>
                </a:solidFill>
              </a:rPr>
              <a:t>fitur</a:t>
            </a:r>
            <a:r>
              <a:rPr lang="en-US" sz="1400" dirty="0">
                <a:solidFill>
                  <a:schemeClr val="dk1"/>
                </a:solidFill>
              </a:rPr>
              <a:t> </a:t>
            </a:r>
            <a:r>
              <a:rPr lang="en-US" sz="1400" dirty="0" err="1">
                <a:solidFill>
                  <a:schemeClr val="dk1"/>
                </a:solidFill>
              </a:rPr>
              <a:t>AlasanResign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Selain itu, dalam dataset </a:t>
            </a:r>
            <a:r>
              <a:rPr lang="en-US" sz="1400" dirty="0" err="1">
                <a:solidFill>
                  <a:schemeClr val="dk1"/>
                </a:solidFill>
              </a:rPr>
              <a:t>tidak</a:t>
            </a:r>
            <a:r>
              <a:rPr lang="en-US" sz="1400" dirty="0">
                <a:solidFill>
                  <a:schemeClr val="dk1"/>
                </a:solidFill>
              </a:rPr>
              <a:t> </a:t>
            </a:r>
            <a:r>
              <a:rPr lang="en-US" sz="1400" dirty="0" err="1">
                <a:solidFill>
                  <a:schemeClr val="dk1"/>
                </a:solidFill>
              </a:rPr>
              <a:t>ada</a:t>
            </a:r>
            <a:r>
              <a:rPr lang="en-US" sz="1400" dirty="0">
                <a:solidFill>
                  <a:schemeClr val="dk1"/>
                </a:solidFill>
              </a:rPr>
              <a:t> data yang duplicate dan </a:t>
            </a:r>
            <a:r>
              <a:rPr lang="en-US" sz="1400" dirty="0" err="1">
                <a:solidFill>
                  <a:schemeClr val="dk1"/>
                </a:solidFill>
              </a:rPr>
              <a:t>terdapat</a:t>
            </a:r>
            <a:r>
              <a:rPr lang="en-US" sz="1400" dirty="0">
                <a:solidFill>
                  <a:schemeClr val="dk1"/>
                </a:solidFill>
              </a:rPr>
              <a:t> </a:t>
            </a:r>
            <a:r>
              <a:rPr lang="en-US" sz="1400" dirty="0" err="1">
                <a:solidFill>
                  <a:schemeClr val="dk1"/>
                </a:solidFill>
              </a:rPr>
              <a:t>fitur</a:t>
            </a:r>
            <a:r>
              <a:rPr lang="en-US" sz="1400" dirty="0">
                <a:solidFill>
                  <a:schemeClr val="dk1"/>
                </a:solidFill>
              </a:rPr>
              <a:t> yang </a:t>
            </a:r>
            <a:r>
              <a:rPr lang="en-US" sz="1400" dirty="0" err="1">
                <a:solidFill>
                  <a:schemeClr val="dk1"/>
                </a:solidFill>
              </a:rPr>
              <a:t>hanya</a:t>
            </a:r>
            <a:r>
              <a:rPr lang="en-US" sz="1400" dirty="0">
                <a:solidFill>
                  <a:schemeClr val="dk1"/>
                </a:solidFill>
              </a:rPr>
              <a:t> </a:t>
            </a:r>
            <a:r>
              <a:rPr lang="en-US" sz="1400" dirty="0" err="1">
                <a:solidFill>
                  <a:schemeClr val="dk1"/>
                </a:solidFill>
              </a:rPr>
              <a:t>memiliki</a:t>
            </a:r>
            <a:r>
              <a:rPr lang="en-US" sz="1400" dirty="0">
                <a:solidFill>
                  <a:schemeClr val="dk1"/>
                </a:solidFill>
              </a:rPr>
              <a:t> </a:t>
            </a:r>
            <a:r>
              <a:rPr lang="en-US" sz="1400" dirty="0" err="1">
                <a:solidFill>
                  <a:schemeClr val="dk1"/>
                </a:solidFill>
              </a:rPr>
              <a:t>satu</a:t>
            </a:r>
            <a:r>
              <a:rPr lang="en-US" sz="1400" dirty="0">
                <a:solidFill>
                  <a:schemeClr val="dk1"/>
                </a:solidFill>
              </a:rPr>
              <a:t> unique value </a:t>
            </a:r>
            <a:r>
              <a:rPr lang="en-US" sz="1400" dirty="0" err="1">
                <a:solidFill>
                  <a:schemeClr val="dk1"/>
                </a:solidFill>
              </a:rPr>
              <a:t>yaitu</a:t>
            </a:r>
            <a:r>
              <a:rPr lang="en-US" sz="1400" dirty="0">
                <a:solidFill>
                  <a:schemeClr val="dk1"/>
                </a:solidFill>
              </a:rPr>
              <a:t> </a:t>
            </a:r>
            <a:r>
              <a:rPr lang="en-US" sz="1400" dirty="0" err="1">
                <a:solidFill>
                  <a:schemeClr val="dk1"/>
                </a:solidFill>
              </a:rPr>
              <a:t>fitur</a:t>
            </a:r>
            <a:r>
              <a:rPr lang="en-US" sz="1400" dirty="0">
                <a:solidFill>
                  <a:schemeClr val="dk1"/>
                </a:solidFill>
              </a:rPr>
              <a:t> </a:t>
            </a:r>
            <a:r>
              <a:rPr lang="en-US" sz="1400" dirty="0" err="1">
                <a:solidFill>
                  <a:schemeClr val="dk1"/>
                </a:solidFill>
              </a:rPr>
              <a:t>PernahBekerja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p:txBody>
      </p:sp>
      <p:sp>
        <p:nvSpPr>
          <p:cNvPr id="6" name="Google Shape;115;p27">
            <a:extLst>
              <a:ext uri="{FF2B5EF4-FFF2-40B4-BE49-F238E27FC236}">
                <a16:creationId xmlns:a16="http://schemas.microsoft.com/office/drawing/2014/main" id="{29377897-2F23-4CFB-AD85-A1E15F36153A}"/>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67886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Proses handling missing values </a:t>
            </a:r>
            <a:r>
              <a:rPr lang="en-US" sz="1400" dirty="0" err="1">
                <a:solidFill>
                  <a:schemeClr val="dk1"/>
                </a:solidFill>
              </a:rPr>
              <a:t>dilakukan</a:t>
            </a:r>
            <a:r>
              <a:rPr lang="en-US" sz="1400" dirty="0">
                <a:solidFill>
                  <a:schemeClr val="dk1"/>
                </a:solidFill>
              </a:rPr>
              <a:t> </a:t>
            </a:r>
            <a:r>
              <a:rPr lang="en-US" sz="1400" dirty="0" err="1">
                <a:solidFill>
                  <a:schemeClr val="dk1"/>
                </a:solidFill>
              </a:rPr>
              <a:t>dengan</a:t>
            </a:r>
            <a:r>
              <a:rPr lang="en-US" sz="1400" dirty="0">
                <a:solidFill>
                  <a:schemeClr val="dk1"/>
                </a:solidFill>
              </a:rPr>
              <a:t> beberapa </a:t>
            </a:r>
            <a:r>
              <a:rPr lang="en-US" sz="1400" dirty="0" err="1">
                <a:solidFill>
                  <a:schemeClr val="dk1"/>
                </a:solidFill>
              </a:rPr>
              <a:t>cara</a:t>
            </a:r>
            <a:r>
              <a:rPr lang="en-US" sz="1400" dirty="0">
                <a:solidFill>
                  <a:schemeClr val="dk1"/>
                </a:solidFill>
              </a:rPr>
              <a:t> sesuai </a:t>
            </a:r>
            <a:r>
              <a:rPr lang="en-US" sz="1400" dirty="0" err="1">
                <a:solidFill>
                  <a:schemeClr val="dk1"/>
                </a:solidFill>
              </a:rPr>
              <a:t>dengan</a:t>
            </a:r>
            <a:r>
              <a:rPr lang="en-US" sz="1400" dirty="0">
                <a:solidFill>
                  <a:schemeClr val="dk1"/>
                </a:solidFill>
              </a:rPr>
              <a:t> </a:t>
            </a:r>
            <a:r>
              <a:rPr lang="en-US" sz="1400" dirty="0" err="1">
                <a:solidFill>
                  <a:schemeClr val="dk1"/>
                </a:solidFill>
              </a:rPr>
              <a:t>fiturnya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dan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akan</a:t>
            </a:r>
            <a:r>
              <a:rPr lang="en-US" sz="1400" dirty="0">
                <a:solidFill>
                  <a:schemeClr val="dk1"/>
                </a:solidFill>
              </a:rPr>
              <a:t> </a:t>
            </a:r>
            <a:r>
              <a:rPr lang="en-US" sz="1400" dirty="0" err="1">
                <a:solidFill>
                  <a:schemeClr val="dk1"/>
                </a:solidFill>
              </a:rPr>
              <a:t>diisi</a:t>
            </a:r>
            <a:r>
              <a:rPr lang="en-US" sz="1400" dirty="0">
                <a:solidFill>
                  <a:schemeClr val="dk1"/>
                </a:solidFill>
              </a:rPr>
              <a:t> </a:t>
            </a:r>
            <a:r>
              <a:rPr lang="en-US" sz="1400" dirty="0" err="1">
                <a:solidFill>
                  <a:schemeClr val="dk1"/>
                </a:solidFill>
              </a:rPr>
              <a:t>menggunakan</a:t>
            </a:r>
            <a:r>
              <a:rPr lang="en-US" sz="1400" dirty="0">
                <a:solidFill>
                  <a:schemeClr val="dk1"/>
                </a:solidFill>
              </a:rPr>
              <a:t> modus.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AlasanResign</a:t>
            </a:r>
            <a:r>
              <a:rPr lang="en-US" sz="1400" dirty="0">
                <a:solidFill>
                  <a:schemeClr val="dk1"/>
                </a:solidFill>
              </a:rPr>
              <a:t> </a:t>
            </a:r>
            <a:r>
              <a:rPr lang="en-US" sz="1400" dirty="0" err="1">
                <a:solidFill>
                  <a:schemeClr val="dk1"/>
                </a:solidFill>
              </a:rPr>
              <a:t>akan</a:t>
            </a:r>
            <a:r>
              <a:rPr lang="en-US" sz="1400" dirty="0">
                <a:solidFill>
                  <a:schemeClr val="dk1"/>
                </a:solidFill>
              </a:rPr>
              <a:t> </a:t>
            </a:r>
            <a:r>
              <a:rPr lang="en-US" sz="1400" dirty="0" err="1">
                <a:solidFill>
                  <a:schemeClr val="dk1"/>
                </a:solidFill>
              </a:rPr>
              <a:t>diisi</a:t>
            </a:r>
            <a:r>
              <a:rPr lang="en-US" sz="1400" dirty="0">
                <a:solidFill>
                  <a:schemeClr val="dk1"/>
                </a:solidFill>
              </a:rPr>
              <a:t> </a:t>
            </a:r>
            <a:r>
              <a:rPr lang="en-US" sz="1400" dirty="0" err="1">
                <a:solidFill>
                  <a:schemeClr val="dk1"/>
                </a:solidFill>
              </a:rPr>
              <a:t>nilainya</a:t>
            </a:r>
            <a:r>
              <a:rPr lang="en-US" sz="1400" dirty="0">
                <a:solidFill>
                  <a:schemeClr val="dk1"/>
                </a:solidFill>
              </a:rPr>
              <a:t> menjadi </a:t>
            </a:r>
            <a:r>
              <a:rPr lang="en-US" sz="1400" dirty="0" err="1">
                <a:solidFill>
                  <a:schemeClr val="dk1"/>
                </a:solidFill>
              </a:rPr>
              <a:t>masih_bekerja</a:t>
            </a:r>
            <a:r>
              <a:rPr lang="en-US" sz="1400" dirty="0">
                <a:solidFill>
                  <a:schemeClr val="dk1"/>
                </a:solidFill>
              </a:rPr>
              <a:t> </a:t>
            </a:r>
            <a:r>
              <a:rPr lang="en-US" sz="1400" dirty="0" err="1">
                <a:solidFill>
                  <a:schemeClr val="dk1"/>
                </a:solidFill>
              </a:rPr>
              <a:t>karena</a:t>
            </a:r>
            <a:r>
              <a:rPr lang="en-US" sz="1400" dirty="0">
                <a:solidFill>
                  <a:schemeClr val="dk1"/>
                </a:solidFill>
              </a:rPr>
              <a:t> pada </a:t>
            </a:r>
            <a:r>
              <a:rPr lang="en-US" sz="1400" dirty="0" err="1">
                <a:solidFill>
                  <a:schemeClr val="dk1"/>
                </a:solidFill>
              </a:rPr>
              <a:t>fitur</a:t>
            </a:r>
            <a:r>
              <a:rPr lang="en-US" sz="1400" dirty="0">
                <a:solidFill>
                  <a:schemeClr val="dk1"/>
                </a:solidFill>
              </a:rPr>
              <a:t> </a:t>
            </a:r>
            <a:r>
              <a:rPr lang="en-US" sz="1400" dirty="0" err="1">
                <a:solidFill>
                  <a:schemeClr val="dk1"/>
                </a:solidFill>
              </a:rPr>
              <a:t>TanggalResign</a:t>
            </a:r>
            <a:r>
              <a:rPr lang="en-US" sz="1400" dirty="0">
                <a:solidFill>
                  <a:schemeClr val="dk1"/>
                </a:solidFill>
              </a:rPr>
              <a:t> </a:t>
            </a:r>
            <a:r>
              <a:rPr lang="en-US" sz="1400" dirty="0" err="1">
                <a:solidFill>
                  <a:schemeClr val="dk1"/>
                </a:solidFill>
              </a:rPr>
              <a:t>masih</a:t>
            </a:r>
            <a:r>
              <a:rPr lang="en-US" sz="1400" dirty="0">
                <a:solidFill>
                  <a:schemeClr val="dk1"/>
                </a:solidFill>
              </a:rPr>
              <a:t> </a:t>
            </a:r>
            <a:r>
              <a:rPr lang="en-US" sz="1400" dirty="0" err="1">
                <a:solidFill>
                  <a:schemeClr val="dk1"/>
                </a:solidFill>
              </a:rPr>
              <a:t>kosong</a:t>
            </a:r>
            <a:r>
              <a:rPr lang="en-US" sz="1400" dirty="0">
                <a:solidFill>
                  <a:schemeClr val="dk1"/>
                </a:solidFill>
              </a:rPr>
              <a:t> (belum </a:t>
            </a:r>
            <a:r>
              <a:rPr lang="en-US" sz="1400" dirty="0" err="1">
                <a:solidFill>
                  <a:schemeClr val="dk1"/>
                </a:solidFill>
              </a:rPr>
              <a:t>ada</a:t>
            </a:r>
            <a:r>
              <a:rPr lang="en-US" sz="1400" dirty="0">
                <a:solidFill>
                  <a:schemeClr val="dk1"/>
                </a:solidFill>
              </a:rPr>
              <a:t> </a:t>
            </a:r>
            <a:r>
              <a:rPr lang="en-US" sz="1400" dirty="0" err="1">
                <a:solidFill>
                  <a:schemeClr val="dk1"/>
                </a:solidFill>
              </a:rPr>
              <a:t>tanggalnya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drop features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menghapus</a:t>
            </a:r>
            <a:r>
              <a:rPr lang="en-US" sz="1400" dirty="0">
                <a:solidFill>
                  <a:schemeClr val="dk1"/>
                </a:solidFill>
              </a:rPr>
              <a:t> </a:t>
            </a:r>
            <a:r>
              <a:rPr lang="en-US" sz="1400" dirty="0" err="1">
                <a:solidFill>
                  <a:schemeClr val="dk1"/>
                </a:solidFill>
              </a:rPr>
              <a:t>fitur-fitur</a:t>
            </a:r>
            <a:r>
              <a:rPr lang="en-US" sz="1400" dirty="0">
                <a:solidFill>
                  <a:schemeClr val="dk1"/>
                </a:solidFill>
              </a:rPr>
              <a:t> yang </a:t>
            </a:r>
            <a:r>
              <a:rPr lang="en-US" sz="1400" dirty="0" err="1">
                <a:solidFill>
                  <a:schemeClr val="dk1"/>
                </a:solidFill>
              </a:rPr>
              <a:t>tidak</a:t>
            </a:r>
            <a:r>
              <a:rPr lang="en-US" sz="1400" dirty="0">
                <a:solidFill>
                  <a:schemeClr val="dk1"/>
                </a:solidFill>
              </a:rPr>
              <a:t> </a:t>
            </a:r>
            <a:r>
              <a:rPr lang="en-US" sz="1400" dirty="0" err="1">
                <a:solidFill>
                  <a:schemeClr val="dk1"/>
                </a:solidFill>
              </a:rPr>
              <a:t>diperlukan</a:t>
            </a:r>
            <a:r>
              <a:rPr lang="en-US" sz="1400" dirty="0">
                <a:solidFill>
                  <a:schemeClr val="dk1"/>
                </a:solidFill>
              </a:rPr>
              <a:t> dan </a:t>
            </a:r>
            <a:r>
              <a:rPr lang="en-US" sz="1400" dirty="0" err="1">
                <a:solidFill>
                  <a:schemeClr val="dk1"/>
                </a:solidFill>
              </a:rPr>
              <a:t>fitur</a:t>
            </a:r>
            <a:r>
              <a:rPr lang="en-US" sz="1400" dirty="0">
                <a:solidFill>
                  <a:schemeClr val="dk1"/>
                </a:solidFill>
              </a:rPr>
              <a:t> yang terlalu </a:t>
            </a:r>
            <a:r>
              <a:rPr lang="en-US" sz="1400" dirty="0" err="1">
                <a:solidFill>
                  <a:schemeClr val="dk1"/>
                </a:solidFill>
              </a:rPr>
              <a:t>banyak</a:t>
            </a:r>
            <a:r>
              <a:rPr lang="en-US" sz="1400" dirty="0">
                <a:solidFill>
                  <a:schemeClr val="dk1"/>
                </a:solidFill>
              </a:rPr>
              <a:t> missing </a:t>
            </a:r>
            <a:r>
              <a:rPr lang="en-US" sz="1400" dirty="0" err="1">
                <a:solidFill>
                  <a:schemeClr val="dk1"/>
                </a:solidFill>
              </a:rPr>
              <a:t>valuenya</a:t>
            </a:r>
            <a:r>
              <a:rPr lang="en-US" sz="1400" dirty="0">
                <a:solidFill>
                  <a:schemeClr val="dk1"/>
                </a:solidFill>
              </a:rPr>
              <a:t> </a:t>
            </a:r>
            <a:r>
              <a:rPr lang="en-US" sz="1400" dirty="0" err="1">
                <a:solidFill>
                  <a:schemeClr val="dk1"/>
                </a:solidFill>
              </a:rPr>
              <a:t>yakni</a:t>
            </a:r>
            <a:r>
              <a:rPr lang="en-US" sz="1400" dirty="0">
                <a:solidFill>
                  <a:schemeClr val="dk1"/>
                </a:solidFill>
              </a:rPr>
              <a:t> 'Username', '</a:t>
            </a:r>
            <a:r>
              <a:rPr lang="en-US" sz="1400" dirty="0" err="1">
                <a:solidFill>
                  <a:schemeClr val="dk1"/>
                </a:solidFill>
              </a:rPr>
              <a:t>EnterpriseID</a:t>
            </a:r>
            <a:r>
              <a:rPr lang="en-US" sz="1400" dirty="0">
                <a:solidFill>
                  <a:schemeClr val="dk1"/>
                </a:solidFill>
              </a:rPr>
              <a:t>', '</a:t>
            </a:r>
            <a:r>
              <a:rPr lang="en-US" sz="1400" dirty="0" err="1">
                <a:solidFill>
                  <a:schemeClr val="dk1"/>
                </a:solidFill>
              </a:rPr>
              <a:t>PernahBekerja</a:t>
            </a:r>
            <a:r>
              <a:rPr lang="en-US" sz="1400" dirty="0">
                <a:solidFill>
                  <a:schemeClr val="dk1"/>
                </a:solidFill>
              </a:rPr>
              <a:t>', dan '</a:t>
            </a:r>
            <a:r>
              <a:rPr lang="en-US" sz="1400" dirty="0" err="1">
                <a:solidFill>
                  <a:schemeClr val="dk1"/>
                </a:solidFill>
              </a:rPr>
              <a:t>IkutProgramLOP</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p:txBody>
      </p:sp>
      <p:sp>
        <p:nvSpPr>
          <p:cNvPr id="7" name="Google Shape;115;p27">
            <a:extLst>
              <a:ext uri="{FF2B5EF4-FFF2-40B4-BE49-F238E27FC236}">
                <a16:creationId xmlns:a16="http://schemas.microsoft.com/office/drawing/2014/main" id="{4CE6419A-D3C3-4B36-9096-D9B4B624604F}"/>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a:noFill/>
          <a:ln>
            <a:noFill/>
          </a:ln>
        </p:spPr>
        <p:txBody>
          <a:bodyPr spcFirstLastPara="1" wrap="square" lIns="91425" tIns="91425" rIns="91425" bIns="91425" anchor="t" anchorCtr="0">
            <a:noAutofit/>
          </a:bodyPr>
          <a:lstStyle/>
          <a:p>
            <a:pPr>
              <a:buSzPts val="990"/>
            </a:pPr>
            <a:r>
              <a:rPr lang="en-US" sz="1798" b="1" dirty="0">
                <a:latin typeface="Roboto"/>
                <a:ea typeface="Roboto"/>
              </a:rPr>
              <a:t>Annual Report on Employee Number Changes</a:t>
            </a: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visualisasi</a:t>
            </a:r>
            <a:r>
              <a:rPr lang="en-US" sz="1200" dirty="0">
                <a:solidFill>
                  <a:schemeClr val="dk1"/>
                </a:solidFill>
              </a:rPr>
              <a:t> ini, dapat </a:t>
            </a:r>
            <a:r>
              <a:rPr lang="en-US" sz="1200" dirty="0" err="1">
                <a:solidFill>
                  <a:schemeClr val="dk1"/>
                </a:solidFill>
              </a:rPr>
              <a:t>disimpulkan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kondisi</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mengalami</a:t>
            </a:r>
            <a:r>
              <a:rPr lang="en-US" sz="1200" dirty="0">
                <a:solidFill>
                  <a:schemeClr val="dk1"/>
                </a:solidFill>
              </a:rPr>
              <a:t> beberapa </a:t>
            </a:r>
            <a:r>
              <a:rPr lang="en-US" sz="1200" dirty="0" err="1">
                <a:solidFill>
                  <a:schemeClr val="dk1"/>
                </a:solidFill>
              </a:rPr>
              <a:t>fase</a:t>
            </a:r>
            <a:r>
              <a:rPr lang="en-US" sz="1200" dirty="0">
                <a:solidFill>
                  <a:schemeClr val="dk1"/>
                </a:solidFill>
              </a:rPr>
              <a: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Fase</a:t>
            </a:r>
            <a:r>
              <a:rPr lang="en-US" sz="1200" dirty="0">
                <a:solidFill>
                  <a:schemeClr val="dk1"/>
                </a:solidFill>
              </a:rPr>
              <a:t> </a:t>
            </a:r>
            <a:r>
              <a:rPr lang="en-US" sz="1200" dirty="0" err="1">
                <a:solidFill>
                  <a:schemeClr val="dk1"/>
                </a:solidFill>
              </a:rPr>
              <a:t>Kenaikan</a:t>
            </a:r>
            <a:r>
              <a:rPr lang="en-US" sz="1200" dirty="0">
                <a:solidFill>
                  <a:schemeClr val="dk1"/>
                </a:solidFill>
              </a:rPr>
              <a:t> </a:t>
            </a:r>
            <a:r>
              <a:rPr lang="en-US" sz="1200" dirty="0" err="1">
                <a:solidFill>
                  <a:schemeClr val="dk1"/>
                </a:solidFill>
              </a:rPr>
              <a:t>Tajam</a:t>
            </a:r>
            <a:r>
              <a:rPr lang="en-US" sz="1200" dirty="0">
                <a:solidFill>
                  <a:schemeClr val="dk1"/>
                </a:solidFill>
              </a:rPr>
              <a:t>, pada tahun 2011-2012 </a:t>
            </a:r>
            <a:r>
              <a:rPr lang="en-US" sz="1200" dirty="0" err="1">
                <a:solidFill>
                  <a:schemeClr val="dk1"/>
                </a:solidFill>
              </a:rPr>
              <a:t>terdapat</a:t>
            </a:r>
            <a:r>
              <a:rPr lang="en-US" sz="1200" dirty="0">
                <a:solidFill>
                  <a:schemeClr val="dk1"/>
                </a:solidFill>
              </a:rPr>
              <a:t> </a:t>
            </a:r>
            <a:r>
              <a:rPr lang="en-US" sz="1200" dirty="0" err="1">
                <a:solidFill>
                  <a:schemeClr val="dk1"/>
                </a:solidFill>
              </a:rPr>
              <a:t>kenaikan</a:t>
            </a:r>
            <a:r>
              <a:rPr lang="en-US" sz="1200" dirty="0">
                <a:solidFill>
                  <a:schemeClr val="dk1"/>
                </a:solidFill>
              </a:rPr>
              <a:t> yang </a:t>
            </a:r>
            <a:r>
              <a:rPr lang="en-US" sz="1200" dirty="0" err="1">
                <a:solidFill>
                  <a:schemeClr val="dk1"/>
                </a:solidFill>
              </a:rPr>
              <a:t>signifikan</a:t>
            </a:r>
            <a:r>
              <a:rPr lang="en-US" sz="1200" dirty="0">
                <a:solidFill>
                  <a:schemeClr val="dk1"/>
                </a:solidFill>
              </a:rPr>
              <a:t> pada </a:t>
            </a:r>
            <a:r>
              <a:rPr lang="en-US" sz="1200" dirty="0" err="1">
                <a:solidFill>
                  <a:schemeClr val="dk1"/>
                </a:solidFill>
              </a:rPr>
              <a:t>jumlah</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Peningkatan</a:t>
            </a:r>
            <a:r>
              <a:rPr lang="en-US" sz="1200" dirty="0">
                <a:solidFill>
                  <a:schemeClr val="dk1"/>
                </a:solidFill>
              </a:rPr>
              <a:t> ini mungkin disebabkan oleh </a:t>
            </a:r>
            <a:r>
              <a:rPr lang="en-US" sz="1200" dirty="0" err="1">
                <a:solidFill>
                  <a:schemeClr val="dk1"/>
                </a:solidFill>
              </a:rPr>
              <a:t>ekspansi</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kebutuhan</a:t>
            </a:r>
            <a:r>
              <a:rPr lang="en-US" sz="1200" dirty="0">
                <a:solidFill>
                  <a:schemeClr val="dk1"/>
                </a:solidFill>
              </a:rPr>
              <a:t> </a:t>
            </a:r>
            <a:r>
              <a:rPr lang="en-US" sz="1200" dirty="0" err="1">
                <a:solidFill>
                  <a:schemeClr val="dk1"/>
                </a:solidFill>
              </a:rPr>
              <a:t>operasional</a:t>
            </a:r>
            <a:r>
              <a:rPr lang="en-US" sz="1200" dirty="0">
                <a:solidFill>
                  <a:schemeClr val="dk1"/>
                </a:solidFill>
              </a:rPr>
              <a:t> yang lebih </a:t>
            </a:r>
            <a:r>
              <a:rPr lang="en-US" sz="1200" dirty="0" err="1">
                <a:solidFill>
                  <a:schemeClr val="dk1"/>
                </a:solidFill>
              </a:rPr>
              <a:t>tinggi</a:t>
            </a:r>
            <a:r>
              <a:rPr lang="en-US" sz="1200" dirty="0">
                <a:solidFill>
                  <a:schemeClr val="dk1"/>
                </a:solidFill>
              </a:rPr>
              <a:t>, yang </a:t>
            </a:r>
            <a:r>
              <a:rPr lang="en-US" sz="1200" dirty="0" err="1">
                <a:solidFill>
                  <a:schemeClr val="dk1"/>
                </a:solidFill>
              </a:rPr>
              <a:t>memerlukan</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tambahan</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Fase</a:t>
            </a:r>
            <a:r>
              <a:rPr lang="en-US" sz="1200" dirty="0">
                <a:solidFill>
                  <a:schemeClr val="dk1"/>
                </a:solidFill>
              </a:rPr>
              <a:t> </a:t>
            </a:r>
            <a:r>
              <a:rPr lang="en-US" sz="1200" dirty="0" err="1">
                <a:solidFill>
                  <a:schemeClr val="dk1"/>
                </a:solidFill>
              </a:rPr>
              <a:t>Periode</a:t>
            </a:r>
            <a:r>
              <a:rPr lang="en-US" sz="1200" dirty="0">
                <a:solidFill>
                  <a:schemeClr val="dk1"/>
                </a:solidFill>
              </a:rPr>
              <a:t> Stabil, pada tahun 2013-2015, </a:t>
            </a:r>
            <a:r>
              <a:rPr lang="en-US" sz="1200" dirty="0" err="1">
                <a:solidFill>
                  <a:schemeClr val="dk1"/>
                </a:solidFill>
              </a:rPr>
              <a:t>jumlah</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masih</a:t>
            </a:r>
            <a:r>
              <a:rPr lang="en-US" sz="1200" dirty="0">
                <a:solidFill>
                  <a:schemeClr val="dk1"/>
                </a:solidFill>
              </a:rPr>
              <a:t> </a:t>
            </a:r>
            <a:r>
              <a:rPr lang="en-US" sz="1200" dirty="0" err="1">
                <a:solidFill>
                  <a:schemeClr val="dk1"/>
                </a:solidFill>
              </a:rPr>
              <a:t>mengalami</a:t>
            </a:r>
            <a:r>
              <a:rPr lang="en-US" sz="1200" dirty="0">
                <a:solidFill>
                  <a:schemeClr val="dk1"/>
                </a:solidFill>
              </a:rPr>
              <a:t> </a:t>
            </a:r>
            <a:r>
              <a:rPr lang="en-US" sz="1200" dirty="0" err="1">
                <a:solidFill>
                  <a:schemeClr val="dk1"/>
                </a:solidFill>
              </a:rPr>
              <a:t>kenaikan</a:t>
            </a:r>
            <a:r>
              <a:rPr lang="en-US" sz="1200" dirty="0">
                <a:solidFill>
                  <a:schemeClr val="dk1"/>
                </a:solidFill>
              </a:rPr>
              <a:t>, </a:t>
            </a:r>
            <a:r>
              <a:rPr lang="en-US" sz="1200" dirty="0" err="1">
                <a:solidFill>
                  <a:schemeClr val="dk1"/>
                </a:solidFill>
              </a:rPr>
              <a:t>namun</a:t>
            </a:r>
            <a:r>
              <a:rPr lang="en-US" sz="1200" dirty="0">
                <a:solidFill>
                  <a:schemeClr val="dk1"/>
                </a:solidFill>
              </a:rPr>
              <a:t> </a:t>
            </a:r>
            <a:r>
              <a:rPr lang="en-US" sz="1200" dirty="0" err="1">
                <a:solidFill>
                  <a:schemeClr val="dk1"/>
                </a:solidFill>
              </a:rPr>
              <a:t>kenaikannya</a:t>
            </a:r>
            <a:r>
              <a:rPr lang="en-US" sz="1200" dirty="0">
                <a:solidFill>
                  <a:schemeClr val="dk1"/>
                </a:solidFill>
              </a:rPr>
              <a:t> lebih </a:t>
            </a:r>
            <a:r>
              <a:rPr lang="en-US" sz="1200" dirty="0" err="1">
                <a:solidFill>
                  <a:schemeClr val="dk1"/>
                </a:solidFill>
              </a:rPr>
              <a:t>stabil</a:t>
            </a:r>
            <a:r>
              <a:rPr lang="en-US" sz="1200" dirty="0">
                <a:solidFill>
                  <a:schemeClr val="dk1"/>
                </a:solidFill>
              </a:rPr>
              <a:t>. Ini </a:t>
            </a:r>
            <a:r>
              <a:rPr lang="en-US" sz="1200" dirty="0" err="1">
                <a:solidFill>
                  <a:schemeClr val="dk1"/>
                </a:solidFill>
              </a:rPr>
              <a:t>menunjukkan</a:t>
            </a:r>
            <a:r>
              <a:rPr lang="en-US" sz="1200" dirty="0">
                <a:solidFill>
                  <a:schemeClr val="dk1"/>
                </a:solidFill>
              </a:rPr>
              <a:t> </a:t>
            </a:r>
            <a:r>
              <a:rPr lang="en-US" sz="1200" dirty="0" err="1">
                <a:solidFill>
                  <a:schemeClr val="dk1"/>
                </a:solidFill>
              </a:rPr>
              <a:t>stabilitas</a:t>
            </a:r>
            <a:r>
              <a:rPr lang="en-US" sz="1200" dirty="0">
                <a:solidFill>
                  <a:schemeClr val="dk1"/>
                </a:solidFill>
              </a:rPr>
              <a:t> </a:t>
            </a:r>
            <a:r>
              <a:rPr lang="en-US" sz="1200" dirty="0" err="1">
                <a:solidFill>
                  <a:schemeClr val="dk1"/>
                </a:solidFill>
              </a:rPr>
              <a:t>perusahaan</a:t>
            </a:r>
            <a:r>
              <a:rPr lang="en-US" sz="1200" dirty="0">
                <a:solidFill>
                  <a:schemeClr val="dk1"/>
                </a:solidFill>
              </a:rPr>
              <a:t>, di mana </a:t>
            </a:r>
            <a:r>
              <a:rPr lang="en-US" sz="1200" dirty="0" err="1">
                <a:solidFill>
                  <a:schemeClr val="dk1"/>
                </a:solidFill>
              </a:rPr>
              <a:t>pertumbuhan</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masih</a:t>
            </a:r>
            <a:r>
              <a:rPr lang="en-US" sz="1200" dirty="0">
                <a:solidFill>
                  <a:schemeClr val="dk1"/>
                </a:solidFill>
              </a:rPr>
              <a:t> </a:t>
            </a:r>
            <a:r>
              <a:rPr lang="en-US" sz="1200" dirty="0" err="1">
                <a:solidFill>
                  <a:schemeClr val="dk1"/>
                </a:solidFill>
              </a:rPr>
              <a:t>terjaga</a:t>
            </a:r>
            <a:r>
              <a:rPr lang="en-US" sz="1200" dirty="0">
                <a:solidFill>
                  <a:schemeClr val="dk1"/>
                </a:solidFill>
              </a:rPr>
              <a:t> </a:t>
            </a:r>
            <a:r>
              <a:rPr lang="en-US" sz="1200" dirty="0" err="1">
                <a:solidFill>
                  <a:schemeClr val="dk1"/>
                </a:solidFill>
              </a:rPr>
              <a:t>meskipun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sebesar</a:t>
            </a:r>
            <a:r>
              <a:rPr lang="en-US" sz="1200" dirty="0">
                <a:solidFill>
                  <a:schemeClr val="dk1"/>
                </a:solidFill>
              </a:rPr>
              <a:t> tahun-tahun </a:t>
            </a:r>
            <a:r>
              <a:rPr lang="en-US" sz="1200" dirty="0" err="1">
                <a:solidFill>
                  <a:schemeClr val="dk1"/>
                </a:solidFill>
              </a:rPr>
              <a:t>sebelumnya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Fase</a:t>
            </a:r>
            <a:r>
              <a:rPr lang="en-US" sz="1200" dirty="0">
                <a:solidFill>
                  <a:schemeClr val="dk1"/>
                </a:solidFill>
              </a:rPr>
              <a:t> </a:t>
            </a:r>
            <a:r>
              <a:rPr lang="en-US" sz="1200" dirty="0" err="1">
                <a:solidFill>
                  <a:schemeClr val="dk1"/>
                </a:solidFill>
              </a:rPr>
              <a:t>Penurunan</a:t>
            </a:r>
            <a:r>
              <a:rPr lang="en-US" sz="1200" dirty="0">
                <a:solidFill>
                  <a:schemeClr val="dk1"/>
                </a:solidFill>
              </a:rPr>
              <a:t>, pada tahun 2016-2020 </a:t>
            </a:r>
            <a:r>
              <a:rPr lang="en-US" sz="1200" dirty="0" err="1">
                <a:solidFill>
                  <a:schemeClr val="dk1"/>
                </a:solidFill>
              </a:rPr>
              <a:t>terjadi</a:t>
            </a:r>
            <a:r>
              <a:rPr lang="en-US" sz="1200" dirty="0">
                <a:solidFill>
                  <a:schemeClr val="dk1"/>
                </a:solidFill>
              </a:rPr>
              <a:t> </a:t>
            </a:r>
            <a:r>
              <a:rPr lang="en-US" sz="1200" dirty="0" err="1">
                <a:solidFill>
                  <a:schemeClr val="dk1"/>
                </a:solidFill>
              </a:rPr>
              <a:t>penurunan</a:t>
            </a:r>
            <a:r>
              <a:rPr lang="en-US" sz="1200" dirty="0">
                <a:solidFill>
                  <a:schemeClr val="dk1"/>
                </a:solidFill>
              </a:rPr>
              <a:t> </a:t>
            </a:r>
            <a:r>
              <a:rPr lang="en-US" sz="1200" dirty="0" err="1">
                <a:solidFill>
                  <a:schemeClr val="dk1"/>
                </a:solidFill>
              </a:rPr>
              <a:t>jumlah</a:t>
            </a:r>
            <a:r>
              <a:rPr lang="en-US" sz="1200" dirty="0">
                <a:solidFill>
                  <a:schemeClr val="dk1"/>
                </a:solidFill>
              </a:rPr>
              <a:t> </a:t>
            </a:r>
            <a:r>
              <a:rPr lang="en-US" sz="1200" dirty="0" err="1">
                <a:solidFill>
                  <a:schemeClr val="dk1"/>
                </a:solidFill>
              </a:rPr>
              <a:t>karyawan</a:t>
            </a:r>
            <a:r>
              <a:rPr lang="en-US" sz="1200" dirty="0">
                <a:solidFill>
                  <a:schemeClr val="dk1"/>
                </a:solidFill>
              </a:rPr>
              <a:t> yang </a:t>
            </a:r>
            <a:r>
              <a:rPr lang="en-US" sz="1200" dirty="0" err="1">
                <a:solidFill>
                  <a:schemeClr val="dk1"/>
                </a:solidFill>
              </a:rPr>
              <a:t>cukup</a:t>
            </a:r>
            <a:r>
              <a:rPr lang="en-US" sz="1200" dirty="0">
                <a:solidFill>
                  <a:schemeClr val="dk1"/>
                </a:solidFill>
              </a:rPr>
              <a:t> besar, </a:t>
            </a:r>
            <a:r>
              <a:rPr lang="en-US" sz="1200" dirty="0" err="1">
                <a:solidFill>
                  <a:schemeClr val="dk1"/>
                </a:solidFill>
              </a:rPr>
              <a:t>terutama</a:t>
            </a:r>
            <a:r>
              <a:rPr lang="en-US" sz="1200" dirty="0">
                <a:solidFill>
                  <a:schemeClr val="dk1"/>
                </a:solidFill>
              </a:rPr>
              <a:t> pada tahun 2017. Hal ini </a:t>
            </a:r>
            <a:r>
              <a:rPr lang="en-US" sz="1200" dirty="0" err="1">
                <a:solidFill>
                  <a:schemeClr val="dk1"/>
                </a:solidFill>
              </a:rPr>
              <a:t>menunjukkan</a:t>
            </a:r>
            <a:r>
              <a:rPr lang="en-US" sz="1200" dirty="0">
                <a:solidFill>
                  <a:schemeClr val="dk1"/>
                </a:solidFill>
              </a:rPr>
              <a:t> </a:t>
            </a:r>
            <a:r>
              <a:rPr lang="en-US" sz="1200" dirty="0" err="1">
                <a:solidFill>
                  <a:schemeClr val="dk1"/>
                </a:solidFill>
              </a:rPr>
              <a:t>adanya</a:t>
            </a:r>
            <a:r>
              <a:rPr lang="en-US" sz="1200" dirty="0">
                <a:solidFill>
                  <a:schemeClr val="dk1"/>
                </a:solidFill>
              </a:rPr>
              <a:t> permasalahan yang lebih </a:t>
            </a:r>
            <a:r>
              <a:rPr lang="en-US" sz="1200" dirty="0" err="1">
                <a:solidFill>
                  <a:schemeClr val="dk1"/>
                </a:solidFill>
              </a:rPr>
              <a:t>serius</a:t>
            </a:r>
            <a:r>
              <a:rPr lang="en-US" sz="1200" dirty="0">
                <a:solidFill>
                  <a:schemeClr val="dk1"/>
                </a:solidFill>
              </a:rPr>
              <a:t>, </a:t>
            </a:r>
            <a:r>
              <a:rPr lang="en-US" sz="1200" dirty="0" err="1">
                <a:solidFill>
                  <a:schemeClr val="dk1"/>
                </a:solidFill>
              </a:rPr>
              <a:t>seperti</a:t>
            </a:r>
            <a:r>
              <a:rPr lang="en-US" sz="1200" dirty="0">
                <a:solidFill>
                  <a:schemeClr val="dk1"/>
                </a:solidFill>
              </a:rPr>
              <a:t> </a:t>
            </a:r>
            <a:r>
              <a:rPr lang="en-US" sz="1200" dirty="0" err="1">
                <a:solidFill>
                  <a:schemeClr val="dk1"/>
                </a:solidFill>
              </a:rPr>
              <a:t>penurunan</a:t>
            </a:r>
            <a:r>
              <a:rPr lang="en-US" sz="1200" dirty="0">
                <a:solidFill>
                  <a:schemeClr val="dk1"/>
                </a:solidFill>
              </a:rPr>
              <a:t> </a:t>
            </a:r>
            <a:r>
              <a:rPr lang="en-US" sz="1200" dirty="0" err="1">
                <a:solidFill>
                  <a:schemeClr val="dk1"/>
                </a:solidFill>
              </a:rPr>
              <a:t>produktivitas</a:t>
            </a:r>
            <a:r>
              <a:rPr lang="en-US" sz="1200" dirty="0">
                <a:solidFill>
                  <a:schemeClr val="dk1"/>
                </a:solidFill>
              </a:rPr>
              <a:t>, </a:t>
            </a:r>
            <a:r>
              <a:rPr lang="en-US" sz="1200" dirty="0" err="1">
                <a:solidFill>
                  <a:schemeClr val="dk1"/>
                </a:solidFill>
              </a:rPr>
              <a:t>kepuasan</a:t>
            </a:r>
            <a:r>
              <a:rPr lang="en-US" sz="1200" dirty="0">
                <a:solidFill>
                  <a:schemeClr val="dk1"/>
                </a:solidFill>
              </a:rPr>
              <a:t> </a:t>
            </a:r>
            <a:r>
              <a:rPr lang="en-US" sz="1200" dirty="0" err="1">
                <a:solidFill>
                  <a:schemeClr val="dk1"/>
                </a:solidFill>
              </a:rPr>
              <a:t>kerja</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faktor</a:t>
            </a:r>
            <a:r>
              <a:rPr lang="en-US" sz="1200" dirty="0">
                <a:solidFill>
                  <a:schemeClr val="dk1"/>
                </a:solidFill>
              </a:rPr>
              <a:t> </a:t>
            </a:r>
            <a:r>
              <a:rPr lang="en-US" sz="1200" dirty="0" err="1">
                <a:solidFill>
                  <a:schemeClr val="dk1"/>
                </a:solidFill>
              </a:rPr>
              <a:t>eksternal</a:t>
            </a:r>
            <a:r>
              <a:rPr lang="en-US" sz="1200" dirty="0">
                <a:solidFill>
                  <a:schemeClr val="dk1"/>
                </a:solidFill>
              </a:rPr>
              <a:t> yang </a:t>
            </a:r>
            <a:r>
              <a:rPr lang="en-US" sz="1200" dirty="0" err="1">
                <a:solidFill>
                  <a:schemeClr val="dk1"/>
                </a:solidFill>
              </a:rPr>
              <a:t>memengaruhi</a:t>
            </a:r>
            <a:r>
              <a:rPr lang="en-US" sz="1200" dirty="0">
                <a:solidFill>
                  <a:schemeClr val="dk1"/>
                </a:solidFill>
              </a:rPr>
              <a:t>. </a:t>
            </a:r>
            <a:r>
              <a:rPr lang="en-US" sz="1200" dirty="0" err="1">
                <a:solidFill>
                  <a:schemeClr val="dk1"/>
                </a:solidFill>
              </a:rPr>
              <a:t>Walaupun</a:t>
            </a:r>
            <a:r>
              <a:rPr lang="en-US" sz="1200" dirty="0">
                <a:solidFill>
                  <a:schemeClr val="dk1"/>
                </a:solidFill>
              </a:rPr>
              <a:t> pada tahun 2018-2020 </a:t>
            </a:r>
            <a:r>
              <a:rPr lang="en-US" sz="1200" dirty="0" err="1">
                <a:solidFill>
                  <a:schemeClr val="dk1"/>
                </a:solidFill>
              </a:rPr>
              <a:t>penurunannya</a:t>
            </a:r>
            <a:r>
              <a:rPr lang="en-US" sz="1200" dirty="0">
                <a:solidFill>
                  <a:schemeClr val="dk1"/>
                </a:solidFill>
              </a:rPr>
              <a:t> lebih </a:t>
            </a:r>
            <a:r>
              <a:rPr lang="en-US" sz="1200" dirty="0" err="1">
                <a:solidFill>
                  <a:schemeClr val="dk1"/>
                </a:solidFill>
              </a:rPr>
              <a:t>kecil</a:t>
            </a:r>
            <a:r>
              <a:rPr lang="en-US" sz="1200" dirty="0">
                <a:solidFill>
                  <a:schemeClr val="dk1"/>
                </a:solidFill>
              </a:rPr>
              <a:t>, </a:t>
            </a:r>
            <a:r>
              <a:rPr lang="en-US" sz="1200" dirty="0" err="1">
                <a:solidFill>
                  <a:schemeClr val="dk1"/>
                </a:solidFill>
              </a:rPr>
              <a:t>tetapi</a:t>
            </a:r>
            <a:r>
              <a:rPr lang="en-US" sz="1200" dirty="0">
                <a:solidFill>
                  <a:schemeClr val="dk1"/>
                </a:solidFill>
              </a:rPr>
              <a:t> tren ini </a:t>
            </a:r>
            <a:r>
              <a:rPr lang="en-US" sz="1200" dirty="0" err="1">
                <a:solidFill>
                  <a:schemeClr val="dk1"/>
                </a:solidFill>
              </a:rPr>
              <a:t>tetap</a:t>
            </a:r>
            <a:r>
              <a:rPr lang="en-US" sz="1200" dirty="0">
                <a:solidFill>
                  <a:schemeClr val="dk1"/>
                </a:solidFill>
              </a:rPr>
              <a:t> </a:t>
            </a:r>
            <a:r>
              <a:rPr lang="en-US" sz="1200" dirty="0" err="1">
                <a:solidFill>
                  <a:schemeClr val="dk1"/>
                </a:solidFill>
              </a:rPr>
              <a:t>menunjukkan</a:t>
            </a:r>
            <a:r>
              <a:rPr lang="en-US" sz="1200" dirty="0">
                <a:solidFill>
                  <a:schemeClr val="dk1"/>
                </a:solidFill>
              </a:rPr>
              <a:t> </a:t>
            </a:r>
            <a:r>
              <a:rPr lang="en-US" sz="1200" dirty="0" err="1">
                <a:solidFill>
                  <a:schemeClr val="dk1"/>
                </a:solidFill>
              </a:rPr>
              <a:t>arah</a:t>
            </a:r>
            <a:r>
              <a:rPr lang="en-US" sz="1200" dirty="0">
                <a:solidFill>
                  <a:schemeClr val="dk1"/>
                </a:solidFill>
              </a:rPr>
              <a:t> yang </a:t>
            </a:r>
            <a:r>
              <a:rPr lang="en-US" sz="1200" dirty="0" err="1">
                <a:solidFill>
                  <a:schemeClr val="dk1"/>
                </a:solidFill>
              </a:rPr>
              <a:t>mengkhawatirkan</a:t>
            </a:r>
            <a:r>
              <a:rPr lang="en-US" sz="1200" dirty="0">
                <a:solidFill>
                  <a:schemeClr val="dk1"/>
                </a:solidFill>
              </a:rPr>
              <a:t>.</a:t>
            </a:r>
          </a:p>
        </p:txBody>
      </p:sp>
      <p:pic>
        <p:nvPicPr>
          <p:cNvPr id="3" name="Picture 2">
            <a:extLst>
              <a:ext uri="{FF2B5EF4-FFF2-40B4-BE49-F238E27FC236}">
                <a16:creationId xmlns:a16="http://schemas.microsoft.com/office/drawing/2014/main" id="{E89F1C0F-D6DE-4CB5-B5DE-13AECDCDCA8B}"/>
              </a:ext>
            </a:extLst>
          </p:cNvPr>
          <p:cNvPicPr>
            <a:picLocks noChangeAspect="1"/>
          </p:cNvPicPr>
          <p:nvPr/>
        </p:nvPicPr>
        <p:blipFill>
          <a:blip r:embed="rId3"/>
          <a:stretch>
            <a:fillRect/>
          </a:stretch>
        </p:blipFill>
        <p:spPr>
          <a:xfrm>
            <a:off x="2363417" y="775242"/>
            <a:ext cx="4417166" cy="1960281"/>
          </a:xfrm>
          <a:prstGeom prst="rect">
            <a:avLst/>
          </a:prstGeom>
          <a:noFill/>
          <a:ln w="19050">
            <a:solidFill>
              <a:srgbClr val="019FAB"/>
            </a:solidFill>
          </a:ln>
        </p:spPr>
      </p:pic>
      <p:sp>
        <p:nvSpPr>
          <p:cNvPr id="6" name="Google Shape;115;p27">
            <a:extLst>
              <a:ext uri="{FF2B5EF4-FFF2-40B4-BE49-F238E27FC236}">
                <a16:creationId xmlns:a16="http://schemas.microsoft.com/office/drawing/2014/main" id="{D96FFC95-5021-4CEF-AECC-9F0F999F9570}"/>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180337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Annual Report on Employee Number Changes</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fontScale="92500" lnSpcReduction="10000"/>
          </a:bodyPr>
          <a:lstStyle/>
          <a:p>
            <a:pPr marL="133350" lvl="0" indent="0">
              <a:lnSpc>
                <a:spcPct val="105000"/>
              </a:lnSpc>
              <a:buClr>
                <a:schemeClr val="dk1"/>
              </a:buClr>
              <a:buSzPts val="1500"/>
              <a:buNone/>
            </a:pPr>
            <a:r>
              <a:rPr lang="en-US" sz="1400" dirty="0" err="1">
                <a:solidFill>
                  <a:schemeClr val="dk1"/>
                </a:solidFill>
              </a:rPr>
              <a:t>Berdasarkan</a:t>
            </a:r>
            <a:r>
              <a:rPr lang="en-US" sz="1400" dirty="0">
                <a:solidFill>
                  <a:schemeClr val="dk1"/>
                </a:solidFill>
              </a:rPr>
              <a:t> hasil </a:t>
            </a:r>
            <a:r>
              <a:rPr lang="en-US" sz="1400" dirty="0" err="1">
                <a:solidFill>
                  <a:schemeClr val="dk1"/>
                </a:solidFill>
              </a:rPr>
              <a:t>visualisasi</a:t>
            </a:r>
            <a:r>
              <a:rPr lang="en-US" sz="1400" dirty="0">
                <a:solidFill>
                  <a:schemeClr val="dk1"/>
                </a:solidFill>
              </a:rPr>
              <a:t> </a:t>
            </a:r>
            <a:r>
              <a:rPr lang="en-US" sz="1400" dirty="0" err="1">
                <a:solidFill>
                  <a:schemeClr val="dk1"/>
                </a:solidFill>
              </a:rPr>
              <a:t>didapatkan</a:t>
            </a:r>
            <a:r>
              <a:rPr lang="en-US" sz="1400" dirty="0">
                <a:solidFill>
                  <a:schemeClr val="dk1"/>
                </a:solidFill>
              </a:rPr>
              <a:t> insight-insight, </a:t>
            </a:r>
            <a:r>
              <a:rPr lang="en-US" sz="1400" dirty="0" err="1">
                <a:solidFill>
                  <a:schemeClr val="dk1"/>
                </a:solidFill>
              </a:rPr>
              <a:t>yaitu</a:t>
            </a:r>
            <a:r>
              <a:rPr lang="en-US" sz="1400" dirty="0">
                <a:solidFill>
                  <a:schemeClr val="dk1"/>
                </a:solidFill>
              </a:rPr>
              <a:t> sebagai berikut.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Penurunan</a:t>
            </a:r>
            <a:r>
              <a:rPr lang="en-US" sz="1400" dirty="0">
                <a:solidFill>
                  <a:schemeClr val="dk1"/>
                </a:solidFill>
              </a:rPr>
              <a:t> </a:t>
            </a:r>
            <a:r>
              <a:rPr lang="en-US" sz="1400" dirty="0" err="1">
                <a:solidFill>
                  <a:schemeClr val="dk1"/>
                </a:solidFill>
              </a:rPr>
              <a:t>jumlah</a:t>
            </a:r>
            <a:r>
              <a:rPr lang="en-US" sz="1400" dirty="0">
                <a:solidFill>
                  <a:schemeClr val="dk1"/>
                </a:solidFill>
              </a:rPr>
              <a:t> </a:t>
            </a:r>
            <a:r>
              <a:rPr lang="en-US" sz="1400" dirty="0" err="1">
                <a:solidFill>
                  <a:schemeClr val="dk1"/>
                </a:solidFill>
              </a:rPr>
              <a:t>karyawan</a:t>
            </a:r>
            <a:r>
              <a:rPr lang="en-US" sz="1400" dirty="0">
                <a:solidFill>
                  <a:schemeClr val="dk1"/>
                </a:solidFill>
              </a:rPr>
              <a:t> yang </a:t>
            </a:r>
            <a:r>
              <a:rPr lang="en-US" sz="1400" dirty="0" err="1">
                <a:solidFill>
                  <a:schemeClr val="dk1"/>
                </a:solidFill>
              </a:rPr>
              <a:t>konsisten</a:t>
            </a:r>
            <a:r>
              <a:rPr lang="en-US" sz="1400" dirty="0">
                <a:solidFill>
                  <a:schemeClr val="dk1"/>
                </a:solidFill>
              </a:rPr>
              <a:t> </a:t>
            </a:r>
            <a:r>
              <a:rPr lang="en-US" sz="1400" dirty="0" err="1">
                <a:solidFill>
                  <a:schemeClr val="dk1"/>
                </a:solidFill>
              </a:rPr>
              <a:t>selama</a:t>
            </a:r>
            <a:r>
              <a:rPr lang="en-US" sz="1400" dirty="0">
                <a:solidFill>
                  <a:schemeClr val="dk1"/>
                </a:solidFill>
              </a:rPr>
              <a:t> beberapa tahun </a:t>
            </a:r>
            <a:r>
              <a:rPr lang="en-US" sz="1400" dirty="0" err="1">
                <a:solidFill>
                  <a:schemeClr val="dk1"/>
                </a:solidFill>
              </a:rPr>
              <a:t>menunjukkan</a:t>
            </a:r>
            <a:r>
              <a:rPr lang="en-US" sz="1400" dirty="0">
                <a:solidFill>
                  <a:schemeClr val="dk1"/>
                </a:solidFill>
              </a:rPr>
              <a:t> </a:t>
            </a:r>
            <a:r>
              <a:rPr lang="en-US" sz="1400" dirty="0" err="1">
                <a:solidFill>
                  <a:schemeClr val="dk1"/>
                </a:solidFill>
              </a:rPr>
              <a:t>bahwa</a:t>
            </a:r>
            <a:r>
              <a:rPr lang="en-US" sz="1400" dirty="0">
                <a:solidFill>
                  <a:schemeClr val="dk1"/>
                </a:solidFill>
              </a:rPr>
              <a:t> </a:t>
            </a:r>
            <a:r>
              <a:rPr lang="en-US" sz="1400" dirty="0" err="1">
                <a:solidFill>
                  <a:schemeClr val="dk1"/>
                </a:solidFill>
              </a:rPr>
              <a:t>perusahaan</a:t>
            </a:r>
            <a:r>
              <a:rPr lang="en-US" sz="1400" dirty="0">
                <a:solidFill>
                  <a:schemeClr val="dk1"/>
                </a:solidFill>
              </a:rPr>
              <a:t> mungkin </a:t>
            </a:r>
            <a:r>
              <a:rPr lang="en-US" sz="1400" dirty="0" err="1">
                <a:solidFill>
                  <a:schemeClr val="dk1"/>
                </a:solidFill>
              </a:rPr>
              <a:t>sedang</a:t>
            </a:r>
            <a:r>
              <a:rPr lang="en-US" sz="1400" dirty="0">
                <a:solidFill>
                  <a:schemeClr val="dk1"/>
                </a:solidFill>
              </a:rPr>
              <a:t> </a:t>
            </a:r>
            <a:r>
              <a:rPr lang="en-US" sz="1400" dirty="0" err="1">
                <a:solidFill>
                  <a:schemeClr val="dk1"/>
                </a:solidFill>
              </a:rPr>
              <a:t>menghadapi</a:t>
            </a:r>
            <a:r>
              <a:rPr lang="en-US" sz="1400" dirty="0">
                <a:solidFill>
                  <a:schemeClr val="dk1"/>
                </a:solidFill>
              </a:rPr>
              <a:t> </a:t>
            </a:r>
            <a:r>
              <a:rPr lang="en-US" sz="1400" dirty="0" err="1">
                <a:solidFill>
                  <a:schemeClr val="dk1"/>
                </a:solidFill>
              </a:rPr>
              <a:t>tantangan</a:t>
            </a:r>
            <a:r>
              <a:rPr lang="en-US" sz="1400" dirty="0">
                <a:solidFill>
                  <a:schemeClr val="dk1"/>
                </a:solidFill>
              </a:rPr>
              <a:t> internal </a:t>
            </a:r>
            <a:r>
              <a:rPr lang="en-US" sz="1400" dirty="0" err="1">
                <a:solidFill>
                  <a:schemeClr val="dk1"/>
                </a:solidFill>
              </a:rPr>
              <a:t>atau</a:t>
            </a:r>
            <a:r>
              <a:rPr lang="en-US" sz="1400" dirty="0">
                <a:solidFill>
                  <a:schemeClr val="dk1"/>
                </a:solidFill>
              </a:rPr>
              <a:t> </a:t>
            </a:r>
            <a:r>
              <a:rPr lang="en-US" sz="1400" dirty="0" err="1">
                <a:solidFill>
                  <a:schemeClr val="dk1"/>
                </a:solidFill>
              </a:rPr>
              <a:t>eksternal</a:t>
            </a:r>
            <a:r>
              <a:rPr lang="en-US" sz="1400" dirty="0">
                <a:solidFill>
                  <a:schemeClr val="dk1"/>
                </a:solidFill>
              </a:rPr>
              <a:t>. Ini bisa </a:t>
            </a:r>
            <a:r>
              <a:rPr lang="en-US" sz="1400" dirty="0" err="1">
                <a:solidFill>
                  <a:schemeClr val="dk1"/>
                </a:solidFill>
              </a:rPr>
              <a:t>berupa</a:t>
            </a:r>
            <a:r>
              <a:rPr lang="en-US" sz="1400" dirty="0">
                <a:solidFill>
                  <a:schemeClr val="dk1"/>
                </a:solidFill>
              </a:rPr>
              <a:t> masalah dalam </a:t>
            </a:r>
            <a:r>
              <a:rPr lang="en-US" sz="1400" dirty="0" err="1">
                <a:solidFill>
                  <a:schemeClr val="dk1"/>
                </a:solidFill>
              </a:rPr>
              <a:t>manajemen</a:t>
            </a:r>
            <a:r>
              <a:rPr lang="en-US" sz="1400" dirty="0">
                <a:solidFill>
                  <a:schemeClr val="dk1"/>
                </a:solidFill>
              </a:rPr>
              <a:t> </a:t>
            </a:r>
            <a:r>
              <a:rPr lang="en-US" sz="1400" dirty="0" err="1">
                <a:solidFill>
                  <a:schemeClr val="dk1"/>
                </a:solidFill>
              </a:rPr>
              <a:t>sumber</a:t>
            </a:r>
            <a:r>
              <a:rPr lang="en-US" sz="1400" dirty="0">
                <a:solidFill>
                  <a:schemeClr val="dk1"/>
                </a:solidFill>
              </a:rPr>
              <a:t> </a:t>
            </a:r>
            <a:r>
              <a:rPr lang="en-US" sz="1400" dirty="0" err="1">
                <a:solidFill>
                  <a:schemeClr val="dk1"/>
                </a:solidFill>
              </a:rPr>
              <a:t>daya</a:t>
            </a:r>
            <a:r>
              <a:rPr lang="en-US" sz="1400" dirty="0">
                <a:solidFill>
                  <a:schemeClr val="dk1"/>
                </a:solidFill>
              </a:rPr>
              <a:t> </a:t>
            </a:r>
            <a:r>
              <a:rPr lang="en-US" sz="1400" dirty="0" err="1">
                <a:solidFill>
                  <a:schemeClr val="dk1"/>
                </a:solidFill>
              </a:rPr>
              <a:t>manusia</a:t>
            </a:r>
            <a:r>
              <a:rPr lang="en-US" sz="1400" dirty="0">
                <a:solidFill>
                  <a:schemeClr val="dk1"/>
                </a:solidFill>
              </a:rPr>
              <a:t>, </a:t>
            </a:r>
            <a:r>
              <a:rPr lang="en-US" sz="1400" dirty="0" err="1">
                <a:solidFill>
                  <a:schemeClr val="dk1"/>
                </a:solidFill>
              </a:rPr>
              <a:t>lingkungan</a:t>
            </a:r>
            <a:r>
              <a:rPr lang="en-US" sz="1400" dirty="0">
                <a:solidFill>
                  <a:schemeClr val="dk1"/>
                </a:solidFill>
              </a:rPr>
              <a:t> </a:t>
            </a:r>
            <a:r>
              <a:rPr lang="en-US" sz="1400" dirty="0" err="1">
                <a:solidFill>
                  <a:schemeClr val="dk1"/>
                </a:solidFill>
              </a:rPr>
              <a:t>kerja</a:t>
            </a:r>
            <a:r>
              <a:rPr lang="en-US" sz="1400" dirty="0">
                <a:solidFill>
                  <a:schemeClr val="dk1"/>
                </a:solidFill>
              </a:rPr>
              <a:t> yang kurang </a:t>
            </a:r>
            <a:r>
              <a:rPr lang="en-US" sz="1400" dirty="0" err="1">
                <a:solidFill>
                  <a:schemeClr val="dk1"/>
                </a:solidFill>
              </a:rPr>
              <a:t>mendukung</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tekanan</a:t>
            </a:r>
            <a:r>
              <a:rPr lang="en-US" sz="1400" dirty="0">
                <a:solidFill>
                  <a:schemeClr val="dk1"/>
                </a:solidFill>
              </a:rPr>
              <a:t> </a:t>
            </a:r>
            <a:r>
              <a:rPr lang="en-US" sz="1400" dirty="0" err="1">
                <a:solidFill>
                  <a:schemeClr val="dk1"/>
                </a:solidFill>
              </a:rPr>
              <a:t>dari</a:t>
            </a:r>
            <a:r>
              <a:rPr lang="en-US" sz="1400" dirty="0">
                <a:solidFill>
                  <a:schemeClr val="dk1"/>
                </a:solidFill>
              </a:rPr>
              <a:t> </a:t>
            </a:r>
            <a:r>
              <a:rPr lang="en-US" sz="1400" dirty="0" err="1">
                <a:solidFill>
                  <a:schemeClr val="dk1"/>
                </a:solidFill>
              </a:rPr>
              <a:t>kompetitor</a:t>
            </a:r>
            <a:r>
              <a:rPr lang="en-US" sz="1400" dirty="0">
                <a:solidFill>
                  <a:schemeClr val="dk1"/>
                </a:solidFill>
              </a:rPr>
              <a:t> di pasar.</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Setelah </a:t>
            </a:r>
            <a:r>
              <a:rPr lang="en-US" sz="1400" dirty="0" err="1">
                <a:solidFill>
                  <a:schemeClr val="dk1"/>
                </a:solidFill>
              </a:rPr>
              <a:t>melihat</a:t>
            </a:r>
            <a:r>
              <a:rPr lang="en-US" sz="1400" dirty="0">
                <a:solidFill>
                  <a:schemeClr val="dk1"/>
                </a:solidFill>
              </a:rPr>
              <a:t> </a:t>
            </a:r>
            <a:r>
              <a:rPr lang="en-US" sz="1400" dirty="0" err="1">
                <a:solidFill>
                  <a:schemeClr val="dk1"/>
                </a:solidFill>
              </a:rPr>
              <a:t>penurunan</a:t>
            </a:r>
            <a:r>
              <a:rPr lang="en-US" sz="1400" dirty="0">
                <a:solidFill>
                  <a:schemeClr val="dk1"/>
                </a:solidFill>
              </a:rPr>
              <a:t> </a:t>
            </a:r>
            <a:r>
              <a:rPr lang="en-US" sz="1400" dirty="0" err="1">
                <a:solidFill>
                  <a:schemeClr val="dk1"/>
                </a:solidFill>
              </a:rPr>
              <a:t>karyawan</a:t>
            </a:r>
            <a:r>
              <a:rPr lang="en-US" sz="1400" dirty="0">
                <a:solidFill>
                  <a:schemeClr val="dk1"/>
                </a:solidFill>
              </a:rPr>
              <a:t> yang </a:t>
            </a:r>
            <a:r>
              <a:rPr lang="en-US" sz="1400" dirty="0" err="1">
                <a:solidFill>
                  <a:schemeClr val="dk1"/>
                </a:solidFill>
              </a:rPr>
              <a:t>signifikan</a:t>
            </a:r>
            <a:r>
              <a:rPr lang="en-US" sz="1400" dirty="0">
                <a:solidFill>
                  <a:schemeClr val="dk1"/>
                </a:solidFill>
              </a:rPr>
              <a:t>, </a:t>
            </a:r>
            <a:r>
              <a:rPr lang="en-US" sz="1400" dirty="0" err="1">
                <a:solidFill>
                  <a:schemeClr val="dk1"/>
                </a:solidFill>
              </a:rPr>
              <a:t>terutama</a:t>
            </a:r>
            <a:r>
              <a:rPr lang="en-US" sz="1400" dirty="0">
                <a:solidFill>
                  <a:schemeClr val="dk1"/>
                </a:solidFill>
              </a:rPr>
              <a:t> pada tahun 2017, </a:t>
            </a:r>
            <a:r>
              <a:rPr lang="en-US" sz="1400" dirty="0" err="1">
                <a:solidFill>
                  <a:schemeClr val="dk1"/>
                </a:solidFill>
              </a:rPr>
              <a:t>perusahaan</a:t>
            </a:r>
            <a:r>
              <a:rPr lang="en-US" sz="1400" dirty="0">
                <a:solidFill>
                  <a:schemeClr val="dk1"/>
                </a:solidFill>
              </a:rPr>
              <a:t> harus </a:t>
            </a:r>
            <a:r>
              <a:rPr lang="en-US" sz="1400" dirty="0" err="1">
                <a:solidFill>
                  <a:schemeClr val="dk1"/>
                </a:solidFill>
              </a:rPr>
              <a:t>mengevaluasi</a:t>
            </a:r>
            <a:r>
              <a:rPr lang="en-US" sz="1400" dirty="0">
                <a:solidFill>
                  <a:schemeClr val="dk1"/>
                </a:solidFill>
              </a:rPr>
              <a:t> </a:t>
            </a:r>
            <a:r>
              <a:rPr lang="en-US" sz="1400" dirty="0" err="1">
                <a:solidFill>
                  <a:schemeClr val="dk1"/>
                </a:solidFill>
              </a:rPr>
              <a:t>ulang</a:t>
            </a:r>
            <a:r>
              <a:rPr lang="en-US" sz="1400" dirty="0">
                <a:solidFill>
                  <a:schemeClr val="dk1"/>
                </a:solidFill>
              </a:rPr>
              <a:t> </a:t>
            </a:r>
            <a:r>
              <a:rPr lang="en-US" sz="1400" dirty="0" err="1">
                <a:solidFill>
                  <a:schemeClr val="dk1"/>
                </a:solidFill>
              </a:rPr>
              <a:t>kebijakan</a:t>
            </a:r>
            <a:r>
              <a:rPr lang="en-US" sz="1400" dirty="0">
                <a:solidFill>
                  <a:schemeClr val="dk1"/>
                </a:solidFill>
              </a:rPr>
              <a:t> </a:t>
            </a:r>
            <a:r>
              <a:rPr lang="en-US" sz="1400" dirty="0" err="1">
                <a:solidFill>
                  <a:schemeClr val="dk1"/>
                </a:solidFill>
              </a:rPr>
              <a:t>retensi</a:t>
            </a:r>
            <a:r>
              <a:rPr lang="en-US" sz="1400" dirty="0">
                <a:solidFill>
                  <a:schemeClr val="dk1"/>
                </a:solidFill>
              </a:rPr>
              <a:t> </a:t>
            </a:r>
            <a:r>
              <a:rPr lang="en-US" sz="1400" dirty="0" err="1">
                <a:solidFill>
                  <a:schemeClr val="dk1"/>
                </a:solidFill>
              </a:rPr>
              <a:t>karyawan</a:t>
            </a:r>
            <a:r>
              <a:rPr lang="en-US" sz="1400" dirty="0">
                <a:solidFill>
                  <a:schemeClr val="dk1"/>
                </a:solidFill>
              </a:rPr>
              <a:t>. Program </a:t>
            </a:r>
            <a:r>
              <a:rPr lang="en-US" sz="1400" dirty="0" err="1">
                <a:solidFill>
                  <a:schemeClr val="dk1"/>
                </a:solidFill>
              </a:rPr>
              <a:t>peningkatan</a:t>
            </a:r>
            <a:r>
              <a:rPr lang="en-US" sz="1400" dirty="0">
                <a:solidFill>
                  <a:schemeClr val="dk1"/>
                </a:solidFill>
              </a:rPr>
              <a:t> </a:t>
            </a:r>
            <a:r>
              <a:rPr lang="en-US" sz="1400" dirty="0" err="1">
                <a:solidFill>
                  <a:schemeClr val="dk1"/>
                </a:solidFill>
              </a:rPr>
              <a:t>kepuasan</a:t>
            </a:r>
            <a:r>
              <a:rPr lang="en-US" sz="1400" dirty="0">
                <a:solidFill>
                  <a:schemeClr val="dk1"/>
                </a:solidFill>
              </a:rPr>
              <a:t> </a:t>
            </a:r>
            <a:r>
              <a:rPr lang="en-US" sz="1400" dirty="0" err="1">
                <a:solidFill>
                  <a:schemeClr val="dk1"/>
                </a:solidFill>
              </a:rPr>
              <a:t>kerja</a:t>
            </a:r>
            <a:r>
              <a:rPr lang="en-US" sz="1400" dirty="0">
                <a:solidFill>
                  <a:schemeClr val="dk1"/>
                </a:solidFill>
              </a:rPr>
              <a:t>, </a:t>
            </a:r>
            <a:r>
              <a:rPr lang="en-US" sz="1400" dirty="0" err="1">
                <a:solidFill>
                  <a:schemeClr val="dk1"/>
                </a:solidFill>
              </a:rPr>
              <a:t>penyesuaian</a:t>
            </a:r>
            <a:r>
              <a:rPr lang="en-US" sz="1400" dirty="0">
                <a:solidFill>
                  <a:schemeClr val="dk1"/>
                </a:solidFill>
              </a:rPr>
              <a:t> </a:t>
            </a:r>
            <a:r>
              <a:rPr lang="en-US" sz="1400" dirty="0" err="1">
                <a:solidFill>
                  <a:schemeClr val="dk1"/>
                </a:solidFill>
              </a:rPr>
              <a:t>remunerasi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peninjauan</a:t>
            </a:r>
            <a:r>
              <a:rPr lang="en-US" sz="1400" dirty="0">
                <a:solidFill>
                  <a:schemeClr val="dk1"/>
                </a:solidFill>
              </a:rPr>
              <a:t> </a:t>
            </a:r>
            <a:r>
              <a:rPr lang="en-US" sz="1400" dirty="0" err="1">
                <a:solidFill>
                  <a:schemeClr val="dk1"/>
                </a:solidFill>
              </a:rPr>
              <a:t>kembali</a:t>
            </a:r>
            <a:r>
              <a:rPr lang="en-US" sz="1400" dirty="0">
                <a:solidFill>
                  <a:schemeClr val="dk1"/>
                </a:solidFill>
              </a:rPr>
              <a:t> </a:t>
            </a:r>
            <a:r>
              <a:rPr lang="en-US" sz="1400" dirty="0" err="1">
                <a:solidFill>
                  <a:schemeClr val="dk1"/>
                </a:solidFill>
              </a:rPr>
              <a:t>budaya</a:t>
            </a:r>
            <a:r>
              <a:rPr lang="en-US" sz="1400" dirty="0">
                <a:solidFill>
                  <a:schemeClr val="dk1"/>
                </a:solidFill>
              </a:rPr>
              <a:t> </a:t>
            </a:r>
            <a:r>
              <a:rPr lang="en-US" sz="1400" dirty="0" err="1">
                <a:solidFill>
                  <a:schemeClr val="dk1"/>
                </a:solidFill>
              </a:rPr>
              <a:t>kerja</a:t>
            </a:r>
            <a:r>
              <a:rPr lang="en-US" sz="1400" dirty="0">
                <a:solidFill>
                  <a:schemeClr val="dk1"/>
                </a:solidFill>
              </a:rPr>
              <a:t> mungkin </a:t>
            </a:r>
            <a:r>
              <a:rPr lang="en-US" sz="1400" dirty="0" err="1">
                <a:solidFill>
                  <a:schemeClr val="dk1"/>
                </a:solidFill>
              </a:rPr>
              <a:t>perlu</a:t>
            </a:r>
            <a:r>
              <a:rPr lang="en-US" sz="1400" dirty="0">
                <a:solidFill>
                  <a:schemeClr val="dk1"/>
                </a:solidFill>
              </a:rPr>
              <a:t> </a:t>
            </a:r>
            <a:r>
              <a:rPr lang="en-US" sz="1400" dirty="0" err="1">
                <a:solidFill>
                  <a:schemeClr val="dk1"/>
                </a:solidFill>
              </a:rPr>
              <a:t>dipertimbangkan</a:t>
            </a:r>
            <a:r>
              <a:rPr lang="en-US" sz="1400" dirty="0">
                <a:solidFill>
                  <a:schemeClr val="dk1"/>
                </a:solidFill>
              </a:rPr>
              <a:t> untuk </a:t>
            </a:r>
            <a:r>
              <a:rPr lang="en-US" sz="1400" dirty="0" err="1">
                <a:solidFill>
                  <a:schemeClr val="dk1"/>
                </a:solidFill>
              </a:rPr>
              <a:t>mencegah</a:t>
            </a:r>
            <a:r>
              <a:rPr lang="en-US" sz="1400" dirty="0">
                <a:solidFill>
                  <a:schemeClr val="dk1"/>
                </a:solidFill>
              </a:rPr>
              <a:t> </a:t>
            </a:r>
            <a:r>
              <a:rPr lang="en-US" sz="1400" dirty="0" err="1">
                <a:solidFill>
                  <a:schemeClr val="dk1"/>
                </a:solidFill>
              </a:rPr>
              <a:t>kehilangan</a:t>
            </a:r>
            <a:r>
              <a:rPr lang="en-US" sz="1400" dirty="0">
                <a:solidFill>
                  <a:schemeClr val="dk1"/>
                </a:solidFill>
              </a:rPr>
              <a:t> lebih </a:t>
            </a:r>
            <a:r>
              <a:rPr lang="en-US" sz="1400" dirty="0" err="1">
                <a:solidFill>
                  <a:schemeClr val="dk1"/>
                </a:solidFill>
              </a:rPr>
              <a:t>banyak</a:t>
            </a:r>
            <a:r>
              <a:rPr lang="en-US" sz="1400" dirty="0">
                <a:solidFill>
                  <a:schemeClr val="dk1"/>
                </a:solidFill>
              </a:rPr>
              <a:t> </a:t>
            </a:r>
            <a:r>
              <a:rPr lang="en-US" sz="1400" dirty="0" err="1">
                <a:solidFill>
                  <a:schemeClr val="dk1"/>
                </a:solidFill>
              </a:rPr>
              <a:t>karyawan</a:t>
            </a:r>
            <a:r>
              <a:rPr lang="en-US" sz="1400" dirty="0">
                <a:solidFill>
                  <a:schemeClr val="dk1"/>
                </a:solidFill>
              </a:rPr>
              <a:t> di masa </a:t>
            </a:r>
            <a:r>
              <a:rPr lang="en-US" sz="1400" dirty="0" err="1">
                <a:solidFill>
                  <a:schemeClr val="dk1"/>
                </a:solidFill>
              </a:rPr>
              <a:t>mendatang</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Pertumbuhan</a:t>
            </a:r>
            <a:r>
              <a:rPr lang="en-US" sz="1400" dirty="0">
                <a:solidFill>
                  <a:schemeClr val="dk1"/>
                </a:solidFill>
              </a:rPr>
              <a:t> besar yang </a:t>
            </a:r>
            <a:r>
              <a:rPr lang="en-US" sz="1400" dirty="0" err="1">
                <a:solidFill>
                  <a:schemeClr val="dk1"/>
                </a:solidFill>
              </a:rPr>
              <a:t>terjadi</a:t>
            </a:r>
            <a:r>
              <a:rPr lang="en-US" sz="1400" dirty="0">
                <a:solidFill>
                  <a:schemeClr val="dk1"/>
                </a:solidFill>
              </a:rPr>
              <a:t> di tahun 2011-2012 </a:t>
            </a:r>
            <a:r>
              <a:rPr lang="en-US" sz="1400" dirty="0" err="1">
                <a:solidFill>
                  <a:schemeClr val="dk1"/>
                </a:solidFill>
              </a:rPr>
              <a:t>kemungkinan</a:t>
            </a:r>
            <a:r>
              <a:rPr lang="en-US" sz="1400" dirty="0">
                <a:solidFill>
                  <a:schemeClr val="dk1"/>
                </a:solidFill>
              </a:rPr>
              <a:t> </a:t>
            </a:r>
            <a:r>
              <a:rPr lang="en-US" sz="1400" dirty="0" err="1">
                <a:solidFill>
                  <a:schemeClr val="dk1"/>
                </a:solidFill>
              </a:rPr>
              <a:t>berkaitan</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ekspansi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proyek</a:t>
            </a:r>
            <a:r>
              <a:rPr lang="en-US" sz="1400" dirty="0">
                <a:solidFill>
                  <a:schemeClr val="dk1"/>
                </a:solidFill>
              </a:rPr>
              <a:t> besar yang </a:t>
            </a:r>
            <a:r>
              <a:rPr lang="en-US" sz="1400" dirty="0" err="1">
                <a:solidFill>
                  <a:schemeClr val="dk1"/>
                </a:solidFill>
              </a:rPr>
              <a:t>dijalankan</a:t>
            </a:r>
            <a:r>
              <a:rPr lang="en-US" sz="1400" dirty="0">
                <a:solidFill>
                  <a:schemeClr val="dk1"/>
                </a:solidFill>
              </a:rPr>
              <a:t> </a:t>
            </a:r>
            <a:r>
              <a:rPr lang="en-US" sz="1400" dirty="0" err="1">
                <a:solidFill>
                  <a:schemeClr val="dk1"/>
                </a:solidFill>
              </a:rPr>
              <a:t>perusahaan</a:t>
            </a:r>
            <a:r>
              <a:rPr lang="en-US" sz="1400" dirty="0">
                <a:solidFill>
                  <a:schemeClr val="dk1"/>
                </a:solidFill>
              </a:rPr>
              <a:t> pada </a:t>
            </a:r>
            <a:r>
              <a:rPr lang="en-US" sz="1400" dirty="0" err="1">
                <a:solidFill>
                  <a:schemeClr val="dk1"/>
                </a:solidFill>
              </a:rPr>
              <a:t>saat</a:t>
            </a:r>
            <a:r>
              <a:rPr lang="en-US" sz="1400" dirty="0">
                <a:solidFill>
                  <a:schemeClr val="dk1"/>
                </a:solidFill>
              </a:rPr>
              <a:t> itu. </a:t>
            </a:r>
            <a:r>
              <a:rPr lang="en-US" sz="1400" dirty="0" err="1">
                <a:solidFill>
                  <a:schemeClr val="dk1"/>
                </a:solidFill>
              </a:rPr>
              <a:t>Namun</a:t>
            </a:r>
            <a:r>
              <a:rPr lang="en-US" sz="1400" dirty="0">
                <a:solidFill>
                  <a:schemeClr val="dk1"/>
                </a:solidFill>
              </a:rPr>
              <a:t>, </a:t>
            </a:r>
            <a:r>
              <a:rPr lang="en-US" sz="1400" dirty="0" err="1">
                <a:solidFill>
                  <a:schemeClr val="dk1"/>
                </a:solidFill>
              </a:rPr>
              <a:t>perusahaan</a:t>
            </a:r>
            <a:r>
              <a:rPr lang="en-US" sz="1400" dirty="0">
                <a:solidFill>
                  <a:schemeClr val="dk1"/>
                </a:solidFill>
              </a:rPr>
              <a:t> harus </a:t>
            </a:r>
            <a:r>
              <a:rPr lang="en-US" sz="1400" dirty="0" err="1">
                <a:solidFill>
                  <a:schemeClr val="dk1"/>
                </a:solidFill>
              </a:rPr>
              <a:t>berhati-hati</a:t>
            </a:r>
            <a:r>
              <a:rPr lang="en-US" sz="1400" dirty="0">
                <a:solidFill>
                  <a:schemeClr val="dk1"/>
                </a:solidFill>
              </a:rPr>
              <a:t> dalam </a:t>
            </a:r>
            <a:r>
              <a:rPr lang="en-US" sz="1400" dirty="0" err="1">
                <a:solidFill>
                  <a:schemeClr val="dk1"/>
                </a:solidFill>
              </a:rPr>
              <a:t>menjaga</a:t>
            </a:r>
            <a:r>
              <a:rPr lang="en-US" sz="1400" dirty="0">
                <a:solidFill>
                  <a:schemeClr val="dk1"/>
                </a:solidFill>
              </a:rPr>
              <a:t> </a:t>
            </a:r>
            <a:r>
              <a:rPr lang="en-US" sz="1400" dirty="0" err="1">
                <a:solidFill>
                  <a:schemeClr val="dk1"/>
                </a:solidFill>
              </a:rPr>
              <a:t>keseimbangan</a:t>
            </a:r>
            <a:r>
              <a:rPr lang="en-US" sz="1400" dirty="0">
                <a:solidFill>
                  <a:schemeClr val="dk1"/>
                </a:solidFill>
              </a:rPr>
              <a:t> </a:t>
            </a:r>
            <a:r>
              <a:rPr lang="en-US" sz="1400" dirty="0" err="1">
                <a:solidFill>
                  <a:schemeClr val="dk1"/>
                </a:solidFill>
              </a:rPr>
              <a:t>antara</a:t>
            </a:r>
            <a:r>
              <a:rPr lang="en-US" sz="1400" dirty="0">
                <a:solidFill>
                  <a:schemeClr val="dk1"/>
                </a:solidFill>
              </a:rPr>
              <a:t> </a:t>
            </a:r>
            <a:r>
              <a:rPr lang="en-US" sz="1400" dirty="0" err="1">
                <a:solidFill>
                  <a:schemeClr val="dk1"/>
                </a:solidFill>
              </a:rPr>
              <a:t>ekspansi</a:t>
            </a:r>
            <a:r>
              <a:rPr lang="en-US" sz="1400" dirty="0">
                <a:solidFill>
                  <a:schemeClr val="dk1"/>
                </a:solidFill>
              </a:rPr>
              <a:t> dan </a:t>
            </a:r>
            <a:r>
              <a:rPr lang="en-US" sz="1400" dirty="0" err="1">
                <a:solidFill>
                  <a:schemeClr val="dk1"/>
                </a:solidFill>
              </a:rPr>
              <a:t>mempertahankan</a:t>
            </a:r>
            <a:r>
              <a:rPr lang="en-US" sz="1400" dirty="0">
                <a:solidFill>
                  <a:schemeClr val="dk1"/>
                </a:solidFill>
              </a:rPr>
              <a:t> </a:t>
            </a:r>
            <a:r>
              <a:rPr lang="en-US" sz="1400" dirty="0" err="1">
                <a:solidFill>
                  <a:schemeClr val="dk1"/>
                </a:solidFill>
              </a:rPr>
              <a:t>sumber</a:t>
            </a:r>
            <a:r>
              <a:rPr lang="en-US" sz="1400" dirty="0">
                <a:solidFill>
                  <a:schemeClr val="dk1"/>
                </a:solidFill>
              </a:rPr>
              <a:t> </a:t>
            </a:r>
            <a:r>
              <a:rPr lang="en-US" sz="1400" dirty="0" err="1">
                <a:solidFill>
                  <a:schemeClr val="dk1"/>
                </a:solidFill>
              </a:rPr>
              <a:t>daya</a:t>
            </a:r>
            <a:r>
              <a:rPr lang="en-US" sz="1400" dirty="0">
                <a:solidFill>
                  <a:schemeClr val="dk1"/>
                </a:solidFill>
              </a:rPr>
              <a:t> </a:t>
            </a:r>
            <a:r>
              <a:rPr lang="en-US" sz="1400" dirty="0" err="1">
                <a:solidFill>
                  <a:schemeClr val="dk1"/>
                </a:solidFill>
              </a:rPr>
              <a:t>manusia</a:t>
            </a:r>
            <a:r>
              <a:rPr lang="en-US" sz="1400" dirty="0">
                <a:solidFill>
                  <a:schemeClr val="dk1"/>
                </a:solidFill>
              </a:rPr>
              <a:t> yang </a:t>
            </a:r>
            <a:r>
              <a:rPr lang="en-US" sz="1400" dirty="0" err="1">
                <a:solidFill>
                  <a:schemeClr val="dk1"/>
                </a:solidFill>
              </a:rPr>
              <a:t>ada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Dengan</a:t>
            </a:r>
            <a:r>
              <a:rPr lang="en-US" sz="1400" dirty="0">
                <a:solidFill>
                  <a:schemeClr val="dk1"/>
                </a:solidFill>
              </a:rPr>
              <a:t> tren </a:t>
            </a:r>
            <a:r>
              <a:rPr lang="en-US" sz="1400" dirty="0" err="1">
                <a:solidFill>
                  <a:schemeClr val="dk1"/>
                </a:solidFill>
              </a:rPr>
              <a:t>penurunan</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sejak</a:t>
            </a:r>
            <a:r>
              <a:rPr lang="en-US" sz="1400" dirty="0">
                <a:solidFill>
                  <a:schemeClr val="dk1"/>
                </a:solidFill>
              </a:rPr>
              <a:t> tahun 2016, </a:t>
            </a:r>
            <a:r>
              <a:rPr lang="en-US" sz="1400" dirty="0" err="1">
                <a:solidFill>
                  <a:schemeClr val="dk1"/>
                </a:solidFill>
              </a:rPr>
              <a:t>kondisi</a:t>
            </a:r>
            <a:r>
              <a:rPr lang="en-US" sz="1400" dirty="0">
                <a:solidFill>
                  <a:schemeClr val="dk1"/>
                </a:solidFill>
              </a:rPr>
              <a:t> </a:t>
            </a:r>
            <a:r>
              <a:rPr lang="en-US" sz="1400" dirty="0" err="1">
                <a:solidFill>
                  <a:schemeClr val="dk1"/>
                </a:solidFill>
              </a:rPr>
              <a:t>perusahaan</a:t>
            </a:r>
            <a:r>
              <a:rPr lang="en-US" sz="1400" dirty="0">
                <a:solidFill>
                  <a:schemeClr val="dk1"/>
                </a:solidFill>
              </a:rPr>
              <a:t> dapat </a:t>
            </a:r>
            <a:r>
              <a:rPr lang="en-US" sz="1400" dirty="0" err="1">
                <a:solidFill>
                  <a:schemeClr val="dk1"/>
                </a:solidFill>
              </a:rPr>
              <a:t>dikatakan</a:t>
            </a:r>
            <a:r>
              <a:rPr lang="en-US" sz="1400" dirty="0">
                <a:solidFill>
                  <a:schemeClr val="dk1"/>
                </a:solidFill>
              </a:rPr>
              <a:t> </a:t>
            </a:r>
            <a:r>
              <a:rPr lang="en-US" sz="1400" dirty="0" err="1">
                <a:solidFill>
                  <a:schemeClr val="dk1"/>
                </a:solidFill>
              </a:rPr>
              <a:t>mengkhawatirkan</a:t>
            </a:r>
            <a:r>
              <a:rPr lang="en-US" sz="1400" dirty="0">
                <a:solidFill>
                  <a:schemeClr val="dk1"/>
                </a:solidFill>
              </a:rPr>
              <a:t>. Hal ini bisa </a:t>
            </a:r>
            <a:r>
              <a:rPr lang="en-US" sz="1400" dirty="0" err="1">
                <a:solidFill>
                  <a:schemeClr val="dk1"/>
                </a:solidFill>
              </a:rPr>
              <a:t>mempengaruhi</a:t>
            </a:r>
            <a:r>
              <a:rPr lang="en-US" sz="1400" dirty="0">
                <a:solidFill>
                  <a:schemeClr val="dk1"/>
                </a:solidFill>
              </a:rPr>
              <a:t> </a:t>
            </a:r>
            <a:r>
              <a:rPr lang="en-US" sz="1400" dirty="0" err="1">
                <a:solidFill>
                  <a:schemeClr val="dk1"/>
                </a:solidFill>
              </a:rPr>
              <a:t>stabilitas</a:t>
            </a:r>
            <a:r>
              <a:rPr lang="en-US" sz="1400" dirty="0">
                <a:solidFill>
                  <a:schemeClr val="dk1"/>
                </a:solidFill>
              </a:rPr>
              <a:t> </a:t>
            </a:r>
            <a:r>
              <a:rPr lang="en-US" sz="1400" dirty="0" err="1">
                <a:solidFill>
                  <a:schemeClr val="dk1"/>
                </a:solidFill>
              </a:rPr>
              <a:t>operasional</a:t>
            </a:r>
            <a:r>
              <a:rPr lang="en-US" sz="1400" dirty="0">
                <a:solidFill>
                  <a:schemeClr val="dk1"/>
                </a:solidFill>
              </a:rPr>
              <a:t> </a:t>
            </a:r>
            <a:r>
              <a:rPr lang="en-US" sz="1400" dirty="0" err="1">
                <a:solidFill>
                  <a:schemeClr val="dk1"/>
                </a:solidFill>
              </a:rPr>
              <a:t>perusahaan</a:t>
            </a:r>
            <a:r>
              <a:rPr lang="en-US" sz="1400" dirty="0">
                <a:solidFill>
                  <a:schemeClr val="dk1"/>
                </a:solidFill>
              </a:rPr>
              <a:t> dalam </a:t>
            </a:r>
            <a:r>
              <a:rPr lang="en-US" sz="1400" dirty="0" err="1">
                <a:solidFill>
                  <a:schemeClr val="dk1"/>
                </a:solidFill>
              </a:rPr>
              <a:t>jangka</a:t>
            </a:r>
            <a:r>
              <a:rPr lang="en-US" sz="1400" dirty="0">
                <a:solidFill>
                  <a:schemeClr val="dk1"/>
                </a:solidFill>
              </a:rPr>
              <a:t> </a:t>
            </a:r>
            <a:r>
              <a:rPr lang="en-US" sz="1400" dirty="0" err="1">
                <a:solidFill>
                  <a:schemeClr val="dk1"/>
                </a:solidFill>
              </a:rPr>
              <a:t>panjang</a:t>
            </a:r>
            <a:r>
              <a:rPr lang="en-US" sz="1400" dirty="0">
                <a:solidFill>
                  <a:schemeClr val="dk1"/>
                </a:solidFill>
              </a:rPr>
              <a:t>. </a:t>
            </a:r>
            <a:r>
              <a:rPr lang="en-US" sz="1400" dirty="0" err="1">
                <a:solidFill>
                  <a:schemeClr val="dk1"/>
                </a:solidFill>
              </a:rPr>
              <a:t>Manajemen</a:t>
            </a:r>
            <a:r>
              <a:rPr lang="en-US" sz="1400" dirty="0">
                <a:solidFill>
                  <a:schemeClr val="dk1"/>
                </a:solidFill>
              </a:rPr>
              <a:t> </a:t>
            </a:r>
            <a:r>
              <a:rPr lang="en-US" sz="1400" dirty="0" err="1">
                <a:solidFill>
                  <a:schemeClr val="dk1"/>
                </a:solidFill>
              </a:rPr>
              <a:t>perlu</a:t>
            </a:r>
            <a:r>
              <a:rPr lang="en-US" sz="1400" dirty="0">
                <a:solidFill>
                  <a:schemeClr val="dk1"/>
                </a:solidFill>
              </a:rPr>
              <a:t> </a:t>
            </a:r>
            <a:r>
              <a:rPr lang="en-US" sz="1400" dirty="0" err="1">
                <a:solidFill>
                  <a:schemeClr val="dk1"/>
                </a:solidFill>
              </a:rPr>
              <a:t>fokus</a:t>
            </a:r>
            <a:r>
              <a:rPr lang="en-US" sz="1400" dirty="0">
                <a:solidFill>
                  <a:schemeClr val="dk1"/>
                </a:solidFill>
              </a:rPr>
              <a:t> pada </a:t>
            </a:r>
            <a:r>
              <a:rPr lang="en-US" sz="1400" dirty="0" err="1">
                <a:solidFill>
                  <a:schemeClr val="dk1"/>
                </a:solidFill>
              </a:rPr>
              <a:t>pemulihan</a:t>
            </a:r>
            <a:r>
              <a:rPr lang="en-US" sz="1400" dirty="0">
                <a:solidFill>
                  <a:schemeClr val="dk1"/>
                </a:solidFill>
              </a:rPr>
              <a:t> </a:t>
            </a:r>
            <a:r>
              <a:rPr lang="en-US" sz="1400" dirty="0" err="1">
                <a:solidFill>
                  <a:schemeClr val="dk1"/>
                </a:solidFill>
              </a:rPr>
              <a:t>jumlah</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serta</a:t>
            </a:r>
            <a:r>
              <a:rPr lang="en-US" sz="1400" dirty="0">
                <a:solidFill>
                  <a:schemeClr val="dk1"/>
                </a:solidFill>
              </a:rPr>
              <a:t> </a:t>
            </a:r>
            <a:r>
              <a:rPr lang="en-US" sz="1400" dirty="0" err="1">
                <a:solidFill>
                  <a:schemeClr val="dk1"/>
                </a:solidFill>
              </a:rPr>
              <a:t>memperbaiki</a:t>
            </a:r>
            <a:r>
              <a:rPr lang="en-US" sz="1400" dirty="0">
                <a:solidFill>
                  <a:schemeClr val="dk1"/>
                </a:solidFill>
              </a:rPr>
              <a:t> </a:t>
            </a:r>
            <a:r>
              <a:rPr lang="en-US" sz="1400" dirty="0" err="1">
                <a:solidFill>
                  <a:schemeClr val="dk1"/>
                </a:solidFill>
              </a:rPr>
              <a:t>kondisi</a:t>
            </a:r>
            <a:r>
              <a:rPr lang="en-US" sz="1400" dirty="0">
                <a:solidFill>
                  <a:schemeClr val="dk1"/>
                </a:solidFill>
              </a:rPr>
              <a:t> internal </a:t>
            </a:r>
            <a:r>
              <a:rPr lang="en-US" sz="1400" dirty="0" err="1">
                <a:solidFill>
                  <a:schemeClr val="dk1"/>
                </a:solidFill>
              </a:rPr>
              <a:t>perusahaan</a:t>
            </a:r>
            <a:r>
              <a:rPr lang="en-US" sz="1400" dirty="0">
                <a:solidFill>
                  <a:schemeClr val="dk1"/>
                </a:solidFill>
              </a:rPr>
              <a:t>.</a:t>
            </a:r>
          </a:p>
        </p:txBody>
      </p:sp>
      <p:sp>
        <p:nvSpPr>
          <p:cNvPr id="6" name="Google Shape;115;p27">
            <a:extLst>
              <a:ext uri="{FF2B5EF4-FFF2-40B4-BE49-F238E27FC236}">
                <a16:creationId xmlns:a16="http://schemas.microsoft.com/office/drawing/2014/main" id="{E03AB5B9-8B03-404F-BA8A-BB47489ACE04}"/>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616660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a:noFill/>
          <a:ln>
            <a:noFill/>
          </a:ln>
        </p:spPr>
        <p:txBody>
          <a:bodyPr spcFirstLastPara="1" wrap="square" lIns="91425" tIns="91425" rIns="91425" bIns="91425" anchor="t" anchorCtr="0">
            <a:noAutofit/>
          </a:bodyPr>
          <a:lstStyle/>
          <a:p>
            <a:pPr>
              <a:buSzPts val="990"/>
            </a:pPr>
            <a:r>
              <a:rPr lang="en-US" sz="1798" b="1" dirty="0">
                <a:latin typeface="Roboto"/>
                <a:ea typeface="Roboto"/>
              </a:rPr>
              <a:t>Resign Reason Analysis for Employee Attrition Management Strategy</a:t>
            </a: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850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hasil </a:t>
            </a:r>
            <a:r>
              <a:rPr lang="en-US" sz="1200" dirty="0" err="1">
                <a:solidFill>
                  <a:schemeClr val="dk1"/>
                </a:solidFill>
              </a:rPr>
              <a:t>visualisasi</a:t>
            </a:r>
            <a:r>
              <a:rPr lang="en-US" sz="1200" dirty="0">
                <a:solidFill>
                  <a:schemeClr val="dk1"/>
                </a:solidFill>
              </a:rPr>
              <a:t> </a:t>
            </a:r>
            <a:r>
              <a:rPr lang="en-US" sz="1200" dirty="0" err="1">
                <a:solidFill>
                  <a:schemeClr val="dk1"/>
                </a:solidFill>
              </a:rPr>
              <a:t>tersebut</a:t>
            </a:r>
            <a:r>
              <a:rPr lang="en-US" sz="1200" dirty="0">
                <a:solidFill>
                  <a:schemeClr val="dk1"/>
                </a:solidFill>
              </a:rPr>
              <a:t>, insight-insight yang bisa </a:t>
            </a:r>
            <a:r>
              <a:rPr lang="en-US" sz="1200" dirty="0" err="1">
                <a:solidFill>
                  <a:schemeClr val="dk1"/>
                </a:solidFill>
              </a:rPr>
              <a:t>didapatkan</a:t>
            </a:r>
            <a:r>
              <a:rPr lang="en-US" sz="1200" dirty="0">
                <a:solidFill>
                  <a:schemeClr val="dk1"/>
                </a:solidFill>
              </a:rPr>
              <a: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Mayoritas</a:t>
            </a:r>
            <a:r>
              <a:rPr lang="en-US" sz="1200" dirty="0">
                <a:solidFill>
                  <a:schemeClr val="dk1"/>
                </a:solidFill>
              </a:rPr>
              <a:t> </a:t>
            </a:r>
            <a:r>
              <a:rPr lang="en-US" sz="1200" dirty="0" err="1">
                <a:solidFill>
                  <a:schemeClr val="dk1"/>
                </a:solidFill>
              </a:rPr>
              <a:t>pegawai</a:t>
            </a:r>
            <a:r>
              <a:rPr lang="en-US" sz="1200" dirty="0">
                <a:solidFill>
                  <a:schemeClr val="dk1"/>
                </a:solidFill>
              </a:rPr>
              <a:t> di divisi Data Analyst yang resign </a:t>
            </a:r>
            <a:r>
              <a:rPr lang="en-US" sz="1200" dirty="0" err="1">
                <a:solidFill>
                  <a:schemeClr val="dk1"/>
                </a:solidFill>
              </a:rPr>
              <a:t>berasal</a:t>
            </a:r>
            <a:r>
              <a:rPr lang="en-US" sz="1200" dirty="0">
                <a:solidFill>
                  <a:schemeClr val="dk1"/>
                </a:solidFill>
              </a:rPr>
              <a:t> </a:t>
            </a:r>
            <a:r>
              <a:rPr lang="en-US" sz="1200" dirty="0" err="1">
                <a:solidFill>
                  <a:schemeClr val="dk1"/>
                </a:solidFill>
              </a:rPr>
              <a:t>dari</a:t>
            </a:r>
            <a:r>
              <a:rPr lang="en-US" sz="1200" dirty="0">
                <a:solidFill>
                  <a:schemeClr val="dk1"/>
                </a:solidFill>
              </a:rPr>
              <a:t> </a:t>
            </a:r>
            <a:r>
              <a:rPr lang="en-US" sz="1200" dirty="0" err="1">
                <a:solidFill>
                  <a:schemeClr val="dk1"/>
                </a:solidFill>
              </a:rPr>
              <a:t>jenjang</a:t>
            </a:r>
            <a:r>
              <a:rPr lang="en-US" sz="1200" dirty="0">
                <a:solidFill>
                  <a:schemeClr val="dk1"/>
                </a:solidFill>
              </a:rPr>
              <a:t> </a:t>
            </a:r>
            <a:r>
              <a:rPr lang="en-US" sz="1200" dirty="0" err="1">
                <a:solidFill>
                  <a:schemeClr val="dk1"/>
                </a:solidFill>
              </a:rPr>
              <a:t>karir</a:t>
            </a:r>
            <a:r>
              <a:rPr lang="en-US" sz="1200" dirty="0">
                <a:solidFill>
                  <a:schemeClr val="dk1"/>
                </a:solidFill>
              </a:rPr>
              <a:t> </a:t>
            </a:r>
            <a:r>
              <a:rPr lang="en-US" sz="1200" dirty="0" err="1">
                <a:solidFill>
                  <a:schemeClr val="dk1"/>
                </a:solidFill>
              </a:rPr>
              <a:t>Sangat</a:t>
            </a:r>
            <a:r>
              <a:rPr lang="en-US" sz="1200" dirty="0">
                <a:solidFill>
                  <a:schemeClr val="dk1"/>
                </a:solidFill>
              </a:rPr>
              <a:t> </a:t>
            </a:r>
            <a:r>
              <a:rPr lang="en-US" sz="1200" dirty="0" err="1">
                <a:solidFill>
                  <a:schemeClr val="dk1"/>
                </a:solidFill>
              </a:rPr>
              <a:t>Bagus</a:t>
            </a:r>
            <a:r>
              <a:rPr lang="en-US" sz="1200" dirty="0">
                <a:solidFill>
                  <a:schemeClr val="dk1"/>
                </a:solidFill>
              </a:rPr>
              <a:t> dan </a:t>
            </a:r>
            <a:r>
              <a:rPr lang="en-US" sz="1200" dirty="0" err="1">
                <a:solidFill>
                  <a:schemeClr val="dk1"/>
                </a:solidFill>
              </a:rPr>
              <a:t>Bagus</a:t>
            </a:r>
            <a:r>
              <a:rPr lang="en-US" sz="1200" dirty="0">
                <a:solidFill>
                  <a:schemeClr val="dk1"/>
                </a:solidFill>
              </a:rPr>
              <a:t>, </a:t>
            </a:r>
            <a:r>
              <a:rPr lang="en-US" sz="1200" dirty="0" err="1">
                <a:solidFill>
                  <a:schemeClr val="dk1"/>
                </a:solidFill>
              </a:rPr>
              <a:t>sedangkan</a:t>
            </a:r>
            <a:r>
              <a:rPr lang="en-US" sz="1200" dirty="0">
                <a:solidFill>
                  <a:schemeClr val="dk1"/>
                </a:solidFill>
              </a:rPr>
              <a:t> yang </a:t>
            </a:r>
            <a:r>
              <a:rPr lang="en-US" sz="1200" dirty="0" err="1">
                <a:solidFill>
                  <a:schemeClr val="dk1"/>
                </a:solidFill>
              </a:rPr>
              <a:t>memiliki</a:t>
            </a:r>
            <a:r>
              <a:rPr lang="en-US" sz="1200" dirty="0">
                <a:solidFill>
                  <a:schemeClr val="dk1"/>
                </a:solidFill>
              </a:rPr>
              <a:t> </a:t>
            </a:r>
            <a:r>
              <a:rPr lang="en-US" sz="1200" dirty="0" err="1">
                <a:solidFill>
                  <a:schemeClr val="dk1"/>
                </a:solidFill>
              </a:rPr>
              <a:t>jenjang</a:t>
            </a:r>
            <a:r>
              <a:rPr lang="en-US" sz="1200" dirty="0">
                <a:solidFill>
                  <a:schemeClr val="dk1"/>
                </a:solidFill>
              </a:rPr>
              <a:t> </a:t>
            </a:r>
            <a:r>
              <a:rPr lang="en-US" sz="1200" dirty="0" err="1">
                <a:solidFill>
                  <a:schemeClr val="dk1"/>
                </a:solidFill>
              </a:rPr>
              <a:t>karir</a:t>
            </a:r>
            <a:r>
              <a:rPr lang="en-US" sz="1200" dirty="0">
                <a:solidFill>
                  <a:schemeClr val="dk1"/>
                </a:solidFill>
              </a:rPr>
              <a:t> </a:t>
            </a:r>
            <a:r>
              <a:rPr lang="en-US" sz="1200" dirty="0" err="1">
                <a:solidFill>
                  <a:schemeClr val="dk1"/>
                </a:solidFill>
              </a:rPr>
              <a:t>Biasa</a:t>
            </a:r>
            <a:r>
              <a:rPr lang="en-US" sz="1200" dirty="0">
                <a:solidFill>
                  <a:schemeClr val="dk1"/>
                </a:solidFill>
              </a:rPr>
              <a:t> juga </a:t>
            </a:r>
            <a:r>
              <a:rPr lang="en-US" sz="1200" dirty="0" err="1">
                <a:solidFill>
                  <a:schemeClr val="dk1"/>
                </a:solidFill>
              </a:rPr>
              <a:t>menyumbang</a:t>
            </a:r>
            <a:r>
              <a:rPr lang="en-US" sz="1200" dirty="0">
                <a:solidFill>
                  <a:schemeClr val="dk1"/>
                </a:solidFill>
              </a:rPr>
              <a:t> </a:t>
            </a:r>
            <a:r>
              <a:rPr lang="en-US" sz="1200" dirty="0" err="1">
                <a:solidFill>
                  <a:schemeClr val="dk1"/>
                </a:solidFill>
              </a:rPr>
              <a:t>jumlah</a:t>
            </a:r>
            <a:r>
              <a:rPr lang="en-US" sz="1200" dirty="0">
                <a:solidFill>
                  <a:schemeClr val="dk1"/>
                </a:solidFill>
              </a:rPr>
              <a:t> resign yang </a:t>
            </a:r>
            <a:r>
              <a:rPr lang="en-US" sz="1200" dirty="0" err="1">
                <a:solidFill>
                  <a:schemeClr val="dk1"/>
                </a:solidFill>
              </a:rPr>
              <a:t>signifikan</a:t>
            </a:r>
            <a:r>
              <a:rPr lang="en-US" sz="1200" dirty="0">
                <a:solidFill>
                  <a:schemeClr val="dk1"/>
                </a:solidFill>
              </a:rPr>
              <a:t>. </a:t>
            </a:r>
            <a:r>
              <a:rPr lang="en-US" sz="1200" dirty="0" err="1">
                <a:solidFill>
                  <a:schemeClr val="dk1"/>
                </a:solidFill>
              </a:rPr>
              <a:t>Sangat</a:t>
            </a:r>
            <a:r>
              <a:rPr lang="en-US" sz="1200" dirty="0">
                <a:solidFill>
                  <a:schemeClr val="dk1"/>
                </a:solidFill>
              </a:rPr>
              <a:t> </a:t>
            </a:r>
            <a:r>
              <a:rPr lang="en-US" sz="1200" dirty="0" err="1">
                <a:solidFill>
                  <a:schemeClr val="dk1"/>
                </a:solidFill>
              </a:rPr>
              <a:t>Bagus</a:t>
            </a:r>
            <a:r>
              <a:rPr lang="en-US" sz="1200" dirty="0">
                <a:solidFill>
                  <a:schemeClr val="dk1"/>
                </a:solidFill>
              </a:rPr>
              <a:t> mungkin adalah </a:t>
            </a:r>
            <a:r>
              <a:rPr lang="en-US" sz="1200" dirty="0" err="1">
                <a:solidFill>
                  <a:schemeClr val="dk1"/>
                </a:solidFill>
              </a:rPr>
              <a:t>karyawan</a:t>
            </a:r>
            <a:r>
              <a:rPr lang="en-US" sz="1200" dirty="0">
                <a:solidFill>
                  <a:schemeClr val="dk1"/>
                </a:solidFill>
              </a:rPr>
              <a:t> senior yang </a:t>
            </a:r>
            <a:r>
              <a:rPr lang="en-US" sz="1200" dirty="0" err="1">
                <a:solidFill>
                  <a:schemeClr val="dk1"/>
                </a:solidFill>
              </a:rPr>
              <a:t>sudah</a:t>
            </a:r>
            <a:r>
              <a:rPr lang="en-US" sz="1200" dirty="0">
                <a:solidFill>
                  <a:schemeClr val="dk1"/>
                </a:solidFill>
              </a:rPr>
              <a:t> lama </a:t>
            </a:r>
            <a:r>
              <a:rPr lang="en-US" sz="1200" dirty="0" err="1">
                <a:solidFill>
                  <a:schemeClr val="dk1"/>
                </a:solidFill>
              </a:rPr>
              <a:t>bekerja</a:t>
            </a:r>
            <a:r>
              <a:rPr lang="en-US" sz="1200" dirty="0">
                <a:solidFill>
                  <a:schemeClr val="dk1"/>
                </a:solidFill>
              </a:rPr>
              <a:t> dan bisa </a:t>
            </a:r>
            <a:r>
              <a:rPr lang="en-US" sz="1200" dirty="0" err="1">
                <a:solidFill>
                  <a:schemeClr val="dk1"/>
                </a:solidFill>
              </a:rPr>
              <a:t>jadi</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alasan</a:t>
            </a:r>
            <a:r>
              <a:rPr lang="en-US" sz="1200" dirty="0">
                <a:solidFill>
                  <a:schemeClr val="dk1"/>
                </a:solidFill>
              </a:rPr>
              <a:t> </a:t>
            </a:r>
            <a:r>
              <a:rPr lang="en-US" sz="1200" dirty="0" err="1">
                <a:solidFill>
                  <a:schemeClr val="dk1"/>
                </a:solidFill>
              </a:rPr>
              <a:t>khusus</a:t>
            </a:r>
            <a:r>
              <a:rPr lang="en-US" sz="1200" dirty="0">
                <a:solidFill>
                  <a:schemeClr val="dk1"/>
                </a:solidFill>
              </a:rPr>
              <a:t> </a:t>
            </a:r>
            <a:r>
              <a:rPr lang="en-US" sz="1200" dirty="0" err="1">
                <a:solidFill>
                  <a:schemeClr val="dk1"/>
                </a:solidFill>
              </a:rPr>
              <a:t>mengapa</a:t>
            </a:r>
            <a:r>
              <a:rPr lang="en-US" sz="1200" dirty="0">
                <a:solidFill>
                  <a:schemeClr val="dk1"/>
                </a:solidFill>
              </a:rPr>
              <a:t> </a:t>
            </a:r>
            <a:r>
              <a:rPr lang="en-US" sz="1200" dirty="0" err="1">
                <a:solidFill>
                  <a:schemeClr val="dk1"/>
                </a:solidFill>
              </a:rPr>
              <a:t>mereka</a:t>
            </a:r>
            <a:r>
              <a:rPr lang="en-US" sz="1200" dirty="0">
                <a:solidFill>
                  <a:schemeClr val="dk1"/>
                </a:solidFill>
              </a:rPr>
              <a:t> resign.</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Karyawan</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performa</a:t>
            </a:r>
            <a:r>
              <a:rPr lang="en-US" sz="1200" dirty="0">
                <a:solidFill>
                  <a:schemeClr val="dk1"/>
                </a:solidFill>
              </a:rPr>
              <a:t> </a:t>
            </a:r>
            <a:r>
              <a:rPr lang="en-US" sz="1200" dirty="0" err="1">
                <a:solidFill>
                  <a:schemeClr val="dk1"/>
                </a:solidFill>
              </a:rPr>
              <a:t>Bagus</a:t>
            </a:r>
            <a:r>
              <a:rPr lang="en-US" sz="1200" dirty="0">
                <a:solidFill>
                  <a:schemeClr val="dk1"/>
                </a:solidFill>
              </a:rPr>
              <a:t> dan </a:t>
            </a:r>
            <a:r>
              <a:rPr lang="en-US" sz="1200" dirty="0" err="1">
                <a:solidFill>
                  <a:schemeClr val="dk1"/>
                </a:solidFill>
              </a:rPr>
              <a:t>Sangat</a:t>
            </a:r>
            <a:r>
              <a:rPr lang="en-US" sz="1200" dirty="0">
                <a:solidFill>
                  <a:schemeClr val="dk1"/>
                </a:solidFill>
              </a:rPr>
              <a:t> </a:t>
            </a:r>
            <a:r>
              <a:rPr lang="en-US" sz="1200" dirty="0" err="1">
                <a:solidFill>
                  <a:schemeClr val="dk1"/>
                </a:solidFill>
              </a:rPr>
              <a:t>Bagus</a:t>
            </a:r>
            <a:r>
              <a:rPr lang="en-US" sz="1200" dirty="0">
                <a:solidFill>
                  <a:schemeClr val="dk1"/>
                </a:solidFill>
              </a:rPr>
              <a:t> </a:t>
            </a:r>
            <a:r>
              <a:rPr lang="en-US" sz="1200" dirty="0" err="1">
                <a:solidFill>
                  <a:schemeClr val="dk1"/>
                </a:solidFill>
              </a:rPr>
              <a:t>justru</a:t>
            </a:r>
            <a:r>
              <a:rPr lang="en-US" sz="1200" dirty="0">
                <a:solidFill>
                  <a:schemeClr val="dk1"/>
                </a:solidFill>
              </a:rPr>
              <a:t> </a:t>
            </a:r>
            <a:r>
              <a:rPr lang="en-US" sz="1200" dirty="0" err="1">
                <a:solidFill>
                  <a:schemeClr val="dk1"/>
                </a:solidFill>
              </a:rPr>
              <a:t>banyak</a:t>
            </a:r>
            <a:r>
              <a:rPr lang="en-US" sz="1200" dirty="0">
                <a:solidFill>
                  <a:schemeClr val="dk1"/>
                </a:solidFill>
              </a:rPr>
              <a:t> yang resign. Ini bisa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masalahnya</a:t>
            </a:r>
            <a:r>
              <a:rPr lang="en-US" sz="1200" dirty="0">
                <a:solidFill>
                  <a:schemeClr val="dk1"/>
                </a:solidFill>
              </a:rPr>
              <a:t> bukan </a:t>
            </a:r>
            <a:r>
              <a:rPr lang="en-US" sz="1200" dirty="0" err="1">
                <a:solidFill>
                  <a:schemeClr val="dk1"/>
                </a:solidFill>
              </a:rPr>
              <a:t>terletak</a:t>
            </a:r>
            <a:r>
              <a:rPr lang="en-US" sz="1200" dirty="0">
                <a:solidFill>
                  <a:schemeClr val="dk1"/>
                </a:solidFill>
              </a:rPr>
              <a:t> pada </a:t>
            </a:r>
            <a:r>
              <a:rPr lang="en-US" sz="1200" dirty="0" err="1">
                <a:solidFill>
                  <a:schemeClr val="dk1"/>
                </a:solidFill>
              </a:rPr>
              <a:t>performa</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melainkan</a:t>
            </a:r>
            <a:r>
              <a:rPr lang="en-US" sz="1200" dirty="0">
                <a:solidFill>
                  <a:schemeClr val="dk1"/>
                </a:solidFill>
              </a:rPr>
              <a:t> pada </a:t>
            </a:r>
            <a:r>
              <a:rPr lang="en-US" sz="1200" dirty="0" err="1">
                <a:solidFill>
                  <a:schemeClr val="dk1"/>
                </a:solidFill>
              </a:rPr>
              <a:t>faktor</a:t>
            </a:r>
            <a:r>
              <a:rPr lang="en-US" sz="1200" dirty="0">
                <a:solidFill>
                  <a:schemeClr val="dk1"/>
                </a:solidFill>
              </a:rPr>
              <a:t> lain di </a:t>
            </a:r>
            <a:r>
              <a:rPr lang="en-US" sz="1200" dirty="0" err="1">
                <a:solidFill>
                  <a:schemeClr val="dk1"/>
                </a:solidFill>
              </a:rPr>
              <a:t>luar</a:t>
            </a:r>
            <a:r>
              <a:rPr lang="en-US" sz="1200" dirty="0">
                <a:solidFill>
                  <a:schemeClr val="dk1"/>
                </a:solidFill>
              </a:rPr>
              <a:t> </a:t>
            </a:r>
            <a:r>
              <a:rPr lang="en-US" sz="1200" dirty="0" err="1">
                <a:solidFill>
                  <a:schemeClr val="dk1"/>
                </a:solidFill>
              </a:rPr>
              <a:t>kemampuan</a:t>
            </a:r>
            <a:r>
              <a:rPr lang="en-US" sz="1200" dirty="0">
                <a:solidFill>
                  <a:schemeClr val="dk1"/>
                </a:solidFill>
              </a:rPr>
              <a:t> </a:t>
            </a:r>
            <a:r>
              <a:rPr lang="en-US" sz="1200" dirty="0" err="1">
                <a:solidFill>
                  <a:schemeClr val="dk1"/>
                </a:solidFill>
              </a:rPr>
              <a:t>kerja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Toxic Culture dan Internal Conflict menjadi </a:t>
            </a:r>
            <a:r>
              <a:rPr lang="en-US" sz="1200" dirty="0" err="1">
                <a:solidFill>
                  <a:schemeClr val="dk1"/>
                </a:solidFill>
              </a:rPr>
              <a:t>alasan</a:t>
            </a:r>
            <a:r>
              <a:rPr lang="en-US" sz="1200" dirty="0">
                <a:solidFill>
                  <a:schemeClr val="dk1"/>
                </a:solidFill>
              </a:rPr>
              <a:t> </a:t>
            </a:r>
            <a:r>
              <a:rPr lang="en-US" sz="1200" dirty="0" err="1">
                <a:solidFill>
                  <a:schemeClr val="dk1"/>
                </a:solidFill>
              </a:rPr>
              <a:t>dominan</a:t>
            </a:r>
            <a:r>
              <a:rPr lang="en-US" sz="1200" dirty="0">
                <a:solidFill>
                  <a:schemeClr val="dk1"/>
                </a:solidFill>
              </a:rPr>
              <a:t> di </a:t>
            </a:r>
            <a:r>
              <a:rPr lang="en-US" sz="1200" dirty="0" err="1">
                <a:solidFill>
                  <a:schemeClr val="dk1"/>
                </a:solidFill>
              </a:rPr>
              <a:t>setiap</a:t>
            </a:r>
            <a:r>
              <a:rPr lang="en-US" sz="1200" dirty="0">
                <a:solidFill>
                  <a:schemeClr val="dk1"/>
                </a:solidFill>
              </a:rPr>
              <a:t> level </a:t>
            </a:r>
            <a:r>
              <a:rPr lang="en-US" sz="1200" dirty="0" err="1">
                <a:solidFill>
                  <a:schemeClr val="dk1"/>
                </a:solidFill>
              </a:rPr>
              <a:t>performa</a:t>
            </a:r>
            <a:r>
              <a:rPr lang="en-US" sz="1200" dirty="0">
                <a:solidFill>
                  <a:schemeClr val="dk1"/>
                </a:solidFill>
              </a:rPr>
              <a:t>, </a:t>
            </a:r>
            <a:r>
              <a:rPr lang="en-US" sz="1200" dirty="0" err="1">
                <a:solidFill>
                  <a:schemeClr val="dk1"/>
                </a:solidFill>
              </a:rPr>
              <a:t>khususnya</a:t>
            </a:r>
            <a:r>
              <a:rPr lang="en-US" sz="1200" dirty="0">
                <a:solidFill>
                  <a:schemeClr val="dk1"/>
                </a:solidFill>
              </a:rPr>
              <a:t> di </a:t>
            </a:r>
            <a:r>
              <a:rPr lang="en-US" sz="1200" dirty="0" err="1">
                <a:solidFill>
                  <a:schemeClr val="dk1"/>
                </a:solidFill>
              </a:rPr>
              <a:t>tingkat</a:t>
            </a:r>
            <a:r>
              <a:rPr lang="en-US" sz="1200" dirty="0">
                <a:solidFill>
                  <a:schemeClr val="dk1"/>
                </a:solidFill>
              </a:rPr>
              <a:t> </a:t>
            </a:r>
            <a:r>
              <a:rPr lang="en-US" sz="1200" dirty="0" err="1">
                <a:solidFill>
                  <a:schemeClr val="dk1"/>
                </a:solidFill>
              </a:rPr>
              <a:t>Bagus</a:t>
            </a:r>
            <a:r>
              <a:rPr lang="en-US" sz="1200" dirty="0">
                <a:solidFill>
                  <a:schemeClr val="dk1"/>
                </a:solidFill>
              </a:rPr>
              <a:t> dan </a:t>
            </a:r>
            <a:r>
              <a:rPr lang="en-US" sz="1200" dirty="0" err="1">
                <a:solidFill>
                  <a:schemeClr val="dk1"/>
                </a:solidFill>
              </a:rPr>
              <a:t>Biasa</a:t>
            </a:r>
            <a:r>
              <a:rPr lang="en-US" sz="1200" dirty="0">
                <a:solidFill>
                  <a:schemeClr val="dk1"/>
                </a:solidFill>
              </a:rPr>
              <a:t>. Ini </a:t>
            </a:r>
            <a:r>
              <a:rPr lang="en-US" sz="1200" dirty="0" err="1">
                <a:solidFill>
                  <a:schemeClr val="dk1"/>
                </a:solidFill>
              </a:rPr>
              <a:t>menandakan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lingkungan</a:t>
            </a:r>
            <a:r>
              <a:rPr lang="en-US" sz="1200" dirty="0">
                <a:solidFill>
                  <a:schemeClr val="dk1"/>
                </a:solidFill>
              </a:rPr>
              <a:t> </a:t>
            </a:r>
            <a:r>
              <a:rPr lang="en-US" sz="1200" dirty="0" err="1">
                <a:solidFill>
                  <a:schemeClr val="dk1"/>
                </a:solidFill>
              </a:rPr>
              <a:t>kerja</a:t>
            </a:r>
            <a:r>
              <a:rPr lang="en-US" sz="1200" dirty="0">
                <a:solidFill>
                  <a:schemeClr val="dk1"/>
                </a:solidFill>
              </a:rPr>
              <a:t> yang kurang </a:t>
            </a:r>
            <a:r>
              <a:rPr lang="en-US" sz="1200" dirty="0" err="1">
                <a:solidFill>
                  <a:schemeClr val="dk1"/>
                </a:solidFill>
              </a:rPr>
              <a:t>kondusif</a:t>
            </a:r>
            <a:r>
              <a:rPr lang="en-US" sz="1200" dirty="0">
                <a:solidFill>
                  <a:schemeClr val="dk1"/>
                </a:solidFill>
              </a:rPr>
              <a:t> menjadi masalah besar di divisi ini.</a:t>
            </a:r>
          </a:p>
        </p:txBody>
      </p:sp>
      <p:pic>
        <p:nvPicPr>
          <p:cNvPr id="4" name="Picture 3">
            <a:extLst>
              <a:ext uri="{FF2B5EF4-FFF2-40B4-BE49-F238E27FC236}">
                <a16:creationId xmlns:a16="http://schemas.microsoft.com/office/drawing/2014/main" id="{0D35D180-8362-4551-B05F-FF11F824580F}"/>
              </a:ext>
            </a:extLst>
          </p:cNvPr>
          <p:cNvPicPr>
            <a:picLocks noChangeAspect="1"/>
          </p:cNvPicPr>
          <p:nvPr/>
        </p:nvPicPr>
        <p:blipFill>
          <a:blip r:embed="rId3"/>
          <a:stretch>
            <a:fillRect/>
          </a:stretch>
        </p:blipFill>
        <p:spPr>
          <a:xfrm>
            <a:off x="2114032" y="787385"/>
            <a:ext cx="5083936" cy="1960387"/>
          </a:xfrm>
          <a:prstGeom prst="rect">
            <a:avLst/>
          </a:prstGeom>
          <a:noFill/>
          <a:ln w="19050">
            <a:solidFill>
              <a:srgbClr val="019FAB"/>
            </a:solidFill>
          </a:ln>
        </p:spPr>
      </p:pic>
      <p:sp>
        <p:nvSpPr>
          <p:cNvPr id="7" name="Google Shape;115;p27">
            <a:extLst>
              <a:ext uri="{FF2B5EF4-FFF2-40B4-BE49-F238E27FC236}">
                <a16:creationId xmlns:a16="http://schemas.microsoft.com/office/drawing/2014/main" id="{E1B21A81-E8A4-4686-991C-541F6A3E2D39}"/>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2442305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Resign Reason Analysis for Employee Attrition Management Strategy</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631064"/>
            <a:ext cx="8520600" cy="4252674"/>
          </a:xfrm>
          <a:prstGeom prst="rect">
            <a:avLst/>
          </a:prstGeom>
        </p:spPr>
        <p:txBody>
          <a:bodyPr spcFirstLastPara="1" wrap="square" lIns="91425" tIns="91425" rIns="91425" bIns="91425" anchor="t" anchorCtr="0">
            <a:normAutofit fontScale="92500" lnSpcReduction="10000"/>
          </a:bodyPr>
          <a:lstStyle/>
          <a:p>
            <a:pPr marL="133350" lvl="0" indent="0">
              <a:lnSpc>
                <a:spcPct val="105000"/>
              </a:lnSpc>
              <a:buClr>
                <a:schemeClr val="dk1"/>
              </a:buClr>
              <a:buSzPts val="1500"/>
              <a:buNone/>
            </a:pPr>
            <a:r>
              <a:rPr lang="en-US" sz="1400" dirty="0" err="1">
                <a:solidFill>
                  <a:schemeClr val="dk1"/>
                </a:solidFill>
              </a:rPr>
              <a:t>Berdasarkan</a:t>
            </a:r>
            <a:r>
              <a:rPr lang="en-US" sz="1400" dirty="0">
                <a:solidFill>
                  <a:schemeClr val="dk1"/>
                </a:solidFill>
              </a:rPr>
              <a:t> hasil </a:t>
            </a:r>
            <a:r>
              <a:rPr lang="en-US" sz="1400" dirty="0" err="1">
                <a:solidFill>
                  <a:schemeClr val="dk1"/>
                </a:solidFill>
              </a:rPr>
              <a:t>visualisasi</a:t>
            </a:r>
            <a:r>
              <a:rPr lang="en-US" sz="1400" dirty="0">
                <a:solidFill>
                  <a:schemeClr val="dk1"/>
                </a:solidFill>
              </a:rPr>
              <a:t> dan insight </a:t>
            </a:r>
            <a:r>
              <a:rPr lang="en-US" sz="1400" dirty="0" err="1">
                <a:solidFill>
                  <a:schemeClr val="dk1"/>
                </a:solidFill>
              </a:rPr>
              <a:t>tersebut</a:t>
            </a:r>
            <a:r>
              <a:rPr lang="en-US" sz="1400" dirty="0">
                <a:solidFill>
                  <a:schemeClr val="dk1"/>
                </a:solidFill>
              </a:rPr>
              <a:t>, berikut merupakan </a:t>
            </a:r>
            <a:r>
              <a:rPr lang="en-US" sz="1400" dirty="0" err="1">
                <a:solidFill>
                  <a:schemeClr val="dk1"/>
                </a:solidFill>
              </a:rPr>
              <a:t>rekomendasi-rekomendasi</a:t>
            </a:r>
            <a:r>
              <a:rPr lang="en-US" sz="1400" dirty="0">
                <a:solidFill>
                  <a:schemeClr val="dk1"/>
                </a:solidFill>
              </a:rPr>
              <a:t> yang dapat digunakan.</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Karena toxic culture menjadi </a:t>
            </a:r>
            <a:r>
              <a:rPr lang="en-US" sz="1400" dirty="0" err="1">
                <a:solidFill>
                  <a:schemeClr val="dk1"/>
                </a:solidFill>
              </a:rPr>
              <a:t>alasan</a:t>
            </a:r>
            <a:r>
              <a:rPr lang="en-US" sz="1400" dirty="0">
                <a:solidFill>
                  <a:schemeClr val="dk1"/>
                </a:solidFill>
              </a:rPr>
              <a:t> resign yang </a:t>
            </a:r>
            <a:r>
              <a:rPr lang="en-US" sz="1400" dirty="0" err="1">
                <a:solidFill>
                  <a:schemeClr val="dk1"/>
                </a:solidFill>
              </a:rPr>
              <a:t>signifikan</a:t>
            </a:r>
            <a:r>
              <a:rPr lang="en-US" sz="1400" dirty="0">
                <a:solidFill>
                  <a:schemeClr val="dk1"/>
                </a:solidFill>
              </a:rPr>
              <a:t>, </a:t>
            </a:r>
            <a:r>
              <a:rPr lang="en-US" sz="1400" dirty="0" err="1">
                <a:solidFill>
                  <a:schemeClr val="dk1"/>
                </a:solidFill>
              </a:rPr>
              <a:t>perusahaan</a:t>
            </a:r>
            <a:r>
              <a:rPr lang="en-US" sz="1400" dirty="0">
                <a:solidFill>
                  <a:schemeClr val="dk1"/>
                </a:solidFill>
              </a:rPr>
              <a:t> harus </a:t>
            </a:r>
            <a:r>
              <a:rPr lang="en-US" sz="1400" dirty="0" err="1">
                <a:solidFill>
                  <a:schemeClr val="dk1"/>
                </a:solidFill>
              </a:rPr>
              <a:t>segera</a:t>
            </a:r>
            <a:r>
              <a:rPr lang="en-US" sz="1400" dirty="0">
                <a:solidFill>
                  <a:schemeClr val="dk1"/>
                </a:solidFill>
              </a:rPr>
              <a:t> </a:t>
            </a:r>
            <a:r>
              <a:rPr lang="en-US" sz="1400" dirty="0" err="1">
                <a:solidFill>
                  <a:schemeClr val="dk1"/>
                </a:solidFill>
              </a:rPr>
              <a:t>melakukan</a:t>
            </a:r>
            <a:r>
              <a:rPr lang="en-US" sz="1400" dirty="0">
                <a:solidFill>
                  <a:schemeClr val="dk1"/>
                </a:solidFill>
              </a:rPr>
              <a:t> </a:t>
            </a:r>
            <a:r>
              <a:rPr lang="en-US" sz="1400" dirty="0" err="1">
                <a:solidFill>
                  <a:schemeClr val="dk1"/>
                </a:solidFill>
              </a:rPr>
              <a:t>evaluasi</a:t>
            </a:r>
            <a:r>
              <a:rPr lang="en-US" sz="1400" dirty="0">
                <a:solidFill>
                  <a:schemeClr val="dk1"/>
                </a:solidFill>
              </a:rPr>
              <a:t> </a:t>
            </a:r>
            <a:r>
              <a:rPr lang="en-US" sz="1400" dirty="0" err="1">
                <a:solidFill>
                  <a:schemeClr val="dk1"/>
                </a:solidFill>
              </a:rPr>
              <a:t>mendalam</a:t>
            </a:r>
            <a:r>
              <a:rPr lang="en-US" sz="1400" dirty="0">
                <a:solidFill>
                  <a:schemeClr val="dk1"/>
                </a:solidFill>
              </a:rPr>
              <a:t> </a:t>
            </a:r>
            <a:r>
              <a:rPr lang="en-US" sz="1400" dirty="0" err="1">
                <a:solidFill>
                  <a:schemeClr val="dk1"/>
                </a:solidFill>
              </a:rPr>
              <a:t>mengenai</a:t>
            </a:r>
            <a:r>
              <a:rPr lang="en-US" sz="1400" dirty="0">
                <a:solidFill>
                  <a:schemeClr val="dk1"/>
                </a:solidFill>
              </a:rPr>
              <a:t> </a:t>
            </a:r>
            <a:r>
              <a:rPr lang="en-US" sz="1400" dirty="0" err="1">
                <a:solidFill>
                  <a:schemeClr val="dk1"/>
                </a:solidFill>
              </a:rPr>
              <a:t>budaya</a:t>
            </a:r>
            <a:r>
              <a:rPr lang="en-US" sz="1400" dirty="0">
                <a:solidFill>
                  <a:schemeClr val="dk1"/>
                </a:solidFill>
              </a:rPr>
              <a:t> </a:t>
            </a:r>
            <a:r>
              <a:rPr lang="en-US" sz="1400" dirty="0" err="1">
                <a:solidFill>
                  <a:schemeClr val="dk1"/>
                </a:solidFill>
              </a:rPr>
              <a:t>kerja</a:t>
            </a:r>
            <a:r>
              <a:rPr lang="en-US" sz="1400" dirty="0">
                <a:solidFill>
                  <a:schemeClr val="dk1"/>
                </a:solidFill>
              </a:rPr>
              <a:t> di divisi ini. Ini bisa </a:t>
            </a:r>
            <a:r>
              <a:rPr lang="en-US" sz="1400" dirty="0" err="1">
                <a:solidFill>
                  <a:schemeClr val="dk1"/>
                </a:solidFill>
              </a:rPr>
              <a:t>mencakup</a:t>
            </a:r>
            <a:r>
              <a:rPr lang="en-US" sz="1400" dirty="0">
                <a:solidFill>
                  <a:schemeClr val="dk1"/>
                </a:solidFill>
              </a:rPr>
              <a:t> </a:t>
            </a:r>
            <a:r>
              <a:rPr lang="en-US" sz="1400" dirty="0" err="1">
                <a:solidFill>
                  <a:schemeClr val="dk1"/>
                </a:solidFill>
              </a:rPr>
              <a:t>pelatihan</a:t>
            </a:r>
            <a:r>
              <a:rPr lang="en-US" sz="1400" dirty="0">
                <a:solidFill>
                  <a:schemeClr val="dk1"/>
                </a:solidFill>
              </a:rPr>
              <a:t> bagi </a:t>
            </a:r>
            <a:r>
              <a:rPr lang="en-US" sz="1400" dirty="0" err="1">
                <a:solidFill>
                  <a:schemeClr val="dk1"/>
                </a:solidFill>
              </a:rPr>
              <a:t>manajer</a:t>
            </a:r>
            <a:r>
              <a:rPr lang="en-US" sz="1400" dirty="0">
                <a:solidFill>
                  <a:schemeClr val="dk1"/>
                </a:solidFill>
              </a:rPr>
              <a:t> untuk </a:t>
            </a:r>
            <a:r>
              <a:rPr lang="en-US" sz="1400" dirty="0" err="1">
                <a:solidFill>
                  <a:schemeClr val="dk1"/>
                </a:solidFill>
              </a:rPr>
              <a:t>menciptakan</a:t>
            </a:r>
            <a:r>
              <a:rPr lang="en-US" sz="1400" dirty="0">
                <a:solidFill>
                  <a:schemeClr val="dk1"/>
                </a:solidFill>
              </a:rPr>
              <a:t> </a:t>
            </a:r>
            <a:r>
              <a:rPr lang="en-US" sz="1400" dirty="0" err="1">
                <a:solidFill>
                  <a:schemeClr val="dk1"/>
                </a:solidFill>
              </a:rPr>
              <a:t>lingkungan</a:t>
            </a:r>
            <a:r>
              <a:rPr lang="en-US" sz="1400" dirty="0">
                <a:solidFill>
                  <a:schemeClr val="dk1"/>
                </a:solidFill>
              </a:rPr>
              <a:t> </a:t>
            </a:r>
            <a:r>
              <a:rPr lang="en-US" sz="1400" dirty="0" err="1">
                <a:solidFill>
                  <a:schemeClr val="dk1"/>
                </a:solidFill>
              </a:rPr>
              <a:t>kerja</a:t>
            </a:r>
            <a:r>
              <a:rPr lang="en-US" sz="1400" dirty="0">
                <a:solidFill>
                  <a:schemeClr val="dk1"/>
                </a:solidFill>
              </a:rPr>
              <a:t> yang lebih </a:t>
            </a:r>
            <a:r>
              <a:rPr lang="en-US" sz="1400" dirty="0" err="1">
                <a:solidFill>
                  <a:schemeClr val="dk1"/>
                </a:solidFill>
              </a:rPr>
              <a:t>inklusif</a:t>
            </a:r>
            <a:r>
              <a:rPr lang="en-US" sz="1400" dirty="0">
                <a:solidFill>
                  <a:schemeClr val="dk1"/>
                </a:solidFill>
              </a:rPr>
              <a:t> dan </a:t>
            </a:r>
            <a:r>
              <a:rPr lang="en-US" sz="1400" dirty="0" err="1">
                <a:solidFill>
                  <a:schemeClr val="dk1"/>
                </a:solidFill>
              </a:rPr>
              <a:t>mengurangi</a:t>
            </a:r>
            <a:r>
              <a:rPr lang="en-US" sz="1400" dirty="0">
                <a:solidFill>
                  <a:schemeClr val="dk1"/>
                </a:solidFill>
              </a:rPr>
              <a:t> </a:t>
            </a:r>
            <a:r>
              <a:rPr lang="en-US" sz="1400" dirty="0" err="1">
                <a:solidFill>
                  <a:schemeClr val="dk1"/>
                </a:solidFill>
              </a:rPr>
              <a:t>friksi</a:t>
            </a:r>
            <a:r>
              <a:rPr lang="en-US" sz="1400" dirty="0">
                <a:solidFill>
                  <a:schemeClr val="dk1"/>
                </a:solidFill>
              </a:rPr>
              <a:t> </a:t>
            </a:r>
            <a:r>
              <a:rPr lang="en-US" sz="1400" dirty="0" err="1">
                <a:solidFill>
                  <a:schemeClr val="dk1"/>
                </a:solidFill>
              </a:rPr>
              <a:t>antara</a:t>
            </a:r>
            <a:r>
              <a:rPr lang="en-US" sz="1400" dirty="0">
                <a:solidFill>
                  <a:schemeClr val="dk1"/>
                </a:solidFill>
              </a:rPr>
              <a:t> </a:t>
            </a:r>
            <a:r>
              <a:rPr lang="en-US" sz="1400" dirty="0" err="1">
                <a:solidFill>
                  <a:schemeClr val="dk1"/>
                </a:solidFill>
              </a:rPr>
              <a:t>tim.</a:t>
            </a: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Internal Conflict juga menjadi </a:t>
            </a:r>
            <a:r>
              <a:rPr lang="en-US" sz="1400" dirty="0" err="1">
                <a:solidFill>
                  <a:schemeClr val="dk1"/>
                </a:solidFill>
              </a:rPr>
              <a:t>alasan</a:t>
            </a:r>
            <a:r>
              <a:rPr lang="en-US" sz="1400" dirty="0">
                <a:solidFill>
                  <a:schemeClr val="dk1"/>
                </a:solidFill>
              </a:rPr>
              <a:t> </a:t>
            </a:r>
            <a:r>
              <a:rPr lang="en-US" sz="1400" dirty="0" err="1">
                <a:solidFill>
                  <a:schemeClr val="dk1"/>
                </a:solidFill>
              </a:rPr>
              <a:t>utama</a:t>
            </a:r>
            <a:r>
              <a:rPr lang="en-US" sz="1400" dirty="0">
                <a:solidFill>
                  <a:schemeClr val="dk1"/>
                </a:solidFill>
              </a:rPr>
              <a:t>. Ini </a:t>
            </a:r>
            <a:r>
              <a:rPr lang="en-US" sz="1400" dirty="0" err="1">
                <a:solidFill>
                  <a:schemeClr val="dk1"/>
                </a:solidFill>
              </a:rPr>
              <a:t>menunjukkan</a:t>
            </a:r>
            <a:r>
              <a:rPr lang="en-US" sz="1400" dirty="0">
                <a:solidFill>
                  <a:schemeClr val="dk1"/>
                </a:solidFill>
              </a:rPr>
              <a:t> </a:t>
            </a:r>
            <a:r>
              <a:rPr lang="en-US" sz="1400" dirty="0" err="1">
                <a:solidFill>
                  <a:schemeClr val="dk1"/>
                </a:solidFill>
              </a:rPr>
              <a:t>adanya</a:t>
            </a:r>
            <a:r>
              <a:rPr lang="en-US" sz="1400" dirty="0">
                <a:solidFill>
                  <a:schemeClr val="dk1"/>
                </a:solidFill>
              </a:rPr>
              <a:t> masalah </a:t>
            </a:r>
            <a:r>
              <a:rPr lang="en-US" sz="1400" dirty="0" err="1">
                <a:solidFill>
                  <a:schemeClr val="dk1"/>
                </a:solidFill>
              </a:rPr>
              <a:t>komunikasi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konflik</a:t>
            </a:r>
            <a:r>
              <a:rPr lang="en-US" sz="1400" dirty="0">
                <a:solidFill>
                  <a:schemeClr val="dk1"/>
                </a:solidFill>
              </a:rPr>
              <a:t> interpersonal yang belum </a:t>
            </a:r>
            <a:r>
              <a:rPr lang="en-US" sz="1400" dirty="0" err="1">
                <a:solidFill>
                  <a:schemeClr val="dk1"/>
                </a:solidFill>
              </a:rPr>
              <a:t>terselesaikan</a:t>
            </a:r>
            <a:r>
              <a:rPr lang="en-US" sz="1400" dirty="0">
                <a:solidFill>
                  <a:schemeClr val="dk1"/>
                </a:solidFill>
              </a:rPr>
              <a:t>. Perusahaan dapat </a:t>
            </a:r>
            <a:r>
              <a:rPr lang="en-US" sz="1400" dirty="0" err="1">
                <a:solidFill>
                  <a:schemeClr val="dk1"/>
                </a:solidFill>
              </a:rPr>
              <a:t>melakukan</a:t>
            </a:r>
            <a:r>
              <a:rPr lang="en-US" sz="1400" dirty="0">
                <a:solidFill>
                  <a:schemeClr val="dk1"/>
                </a:solidFill>
              </a:rPr>
              <a:t> </a:t>
            </a:r>
            <a:r>
              <a:rPr lang="en-US" sz="1400" dirty="0" err="1">
                <a:solidFill>
                  <a:schemeClr val="dk1"/>
                </a:solidFill>
              </a:rPr>
              <a:t>pelatihan</a:t>
            </a:r>
            <a:r>
              <a:rPr lang="en-US" sz="1400" dirty="0">
                <a:solidFill>
                  <a:schemeClr val="dk1"/>
                </a:solidFill>
              </a:rPr>
              <a:t> </a:t>
            </a:r>
            <a:r>
              <a:rPr lang="en-US" sz="1400" dirty="0" err="1">
                <a:solidFill>
                  <a:schemeClr val="dk1"/>
                </a:solidFill>
              </a:rPr>
              <a:t>manajemen</a:t>
            </a:r>
            <a:r>
              <a:rPr lang="en-US" sz="1400" dirty="0">
                <a:solidFill>
                  <a:schemeClr val="dk1"/>
                </a:solidFill>
              </a:rPr>
              <a:t> </a:t>
            </a:r>
            <a:r>
              <a:rPr lang="en-US" sz="1400" dirty="0" err="1">
                <a:solidFill>
                  <a:schemeClr val="dk1"/>
                </a:solidFill>
              </a:rPr>
              <a:t>konflik</a:t>
            </a:r>
            <a:r>
              <a:rPr lang="en-US" sz="1400" dirty="0">
                <a:solidFill>
                  <a:schemeClr val="dk1"/>
                </a:solidFill>
              </a:rPr>
              <a:t> dan </a:t>
            </a:r>
            <a:r>
              <a:rPr lang="en-US" sz="1400" dirty="0" err="1">
                <a:solidFill>
                  <a:schemeClr val="dk1"/>
                </a:solidFill>
              </a:rPr>
              <a:t>membentuk</a:t>
            </a:r>
            <a:r>
              <a:rPr lang="en-US" sz="1400" dirty="0">
                <a:solidFill>
                  <a:schemeClr val="dk1"/>
                </a:solidFill>
              </a:rPr>
              <a:t> </a:t>
            </a:r>
            <a:r>
              <a:rPr lang="en-US" sz="1400" dirty="0" err="1">
                <a:solidFill>
                  <a:schemeClr val="dk1"/>
                </a:solidFill>
              </a:rPr>
              <a:t>tim</a:t>
            </a:r>
            <a:r>
              <a:rPr lang="en-US" sz="1400" dirty="0">
                <a:solidFill>
                  <a:schemeClr val="dk1"/>
                </a:solidFill>
              </a:rPr>
              <a:t> HR yang lebih </a:t>
            </a:r>
            <a:r>
              <a:rPr lang="en-US" sz="1400" dirty="0" err="1">
                <a:solidFill>
                  <a:schemeClr val="dk1"/>
                </a:solidFill>
              </a:rPr>
              <a:t>aktif</a:t>
            </a:r>
            <a:r>
              <a:rPr lang="en-US" sz="1400" dirty="0">
                <a:solidFill>
                  <a:schemeClr val="dk1"/>
                </a:solidFill>
              </a:rPr>
              <a:t> dalam </a:t>
            </a:r>
            <a:r>
              <a:rPr lang="en-US" sz="1400" dirty="0" err="1">
                <a:solidFill>
                  <a:schemeClr val="dk1"/>
                </a:solidFill>
              </a:rPr>
              <a:t>menangani</a:t>
            </a:r>
            <a:r>
              <a:rPr lang="en-US" sz="1400" dirty="0">
                <a:solidFill>
                  <a:schemeClr val="dk1"/>
                </a:solidFill>
              </a:rPr>
              <a:t> permasalahan </a:t>
            </a:r>
            <a:r>
              <a:rPr lang="en-US" sz="1400" dirty="0" err="1">
                <a:solidFill>
                  <a:schemeClr val="dk1"/>
                </a:solidFill>
              </a:rPr>
              <a:t>karyawan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Karena </a:t>
            </a:r>
            <a:r>
              <a:rPr lang="en-US" sz="1400" dirty="0" err="1">
                <a:solidFill>
                  <a:schemeClr val="dk1"/>
                </a:solidFill>
              </a:rPr>
              <a:t>banyak</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performa</a:t>
            </a:r>
            <a:r>
              <a:rPr lang="en-US" sz="1400" dirty="0">
                <a:solidFill>
                  <a:schemeClr val="dk1"/>
                </a:solidFill>
              </a:rPr>
              <a:t> </a:t>
            </a:r>
            <a:r>
              <a:rPr lang="en-US" sz="1400" dirty="0" err="1">
                <a:solidFill>
                  <a:schemeClr val="dk1"/>
                </a:solidFill>
              </a:rPr>
              <a:t>Sangat</a:t>
            </a:r>
            <a:r>
              <a:rPr lang="en-US" sz="1400" dirty="0">
                <a:solidFill>
                  <a:schemeClr val="dk1"/>
                </a:solidFill>
              </a:rPr>
              <a:t> </a:t>
            </a:r>
            <a:r>
              <a:rPr lang="en-US" sz="1400" dirty="0" err="1">
                <a:solidFill>
                  <a:schemeClr val="dk1"/>
                </a:solidFill>
              </a:rPr>
              <a:t>Bagus</a:t>
            </a:r>
            <a:r>
              <a:rPr lang="en-US" sz="1400" dirty="0">
                <a:solidFill>
                  <a:schemeClr val="dk1"/>
                </a:solidFill>
              </a:rPr>
              <a:t> dan </a:t>
            </a:r>
            <a:r>
              <a:rPr lang="en-US" sz="1400" dirty="0" err="1">
                <a:solidFill>
                  <a:schemeClr val="dk1"/>
                </a:solidFill>
              </a:rPr>
              <a:t>Bagus</a:t>
            </a:r>
            <a:r>
              <a:rPr lang="en-US" sz="1400" dirty="0">
                <a:solidFill>
                  <a:schemeClr val="dk1"/>
                </a:solidFill>
              </a:rPr>
              <a:t> yang resign, </a:t>
            </a:r>
            <a:r>
              <a:rPr lang="en-US" sz="1400" dirty="0" err="1">
                <a:solidFill>
                  <a:schemeClr val="dk1"/>
                </a:solidFill>
              </a:rPr>
              <a:t>perusahaan</a:t>
            </a:r>
            <a:r>
              <a:rPr lang="en-US" sz="1400" dirty="0">
                <a:solidFill>
                  <a:schemeClr val="dk1"/>
                </a:solidFill>
              </a:rPr>
              <a:t> </a:t>
            </a:r>
            <a:r>
              <a:rPr lang="en-US" sz="1400" dirty="0" err="1">
                <a:solidFill>
                  <a:schemeClr val="dk1"/>
                </a:solidFill>
              </a:rPr>
              <a:t>perlu</a:t>
            </a:r>
            <a:r>
              <a:rPr lang="en-US" sz="1400" dirty="0">
                <a:solidFill>
                  <a:schemeClr val="dk1"/>
                </a:solidFill>
              </a:rPr>
              <a:t> </a:t>
            </a:r>
            <a:r>
              <a:rPr lang="en-US" sz="1400" dirty="0" err="1">
                <a:solidFill>
                  <a:schemeClr val="dk1"/>
                </a:solidFill>
              </a:rPr>
              <a:t>mempertimbangkan</a:t>
            </a:r>
            <a:r>
              <a:rPr lang="en-US" sz="1400" dirty="0">
                <a:solidFill>
                  <a:schemeClr val="dk1"/>
                </a:solidFill>
              </a:rPr>
              <a:t> </a:t>
            </a:r>
            <a:r>
              <a:rPr lang="en-US" sz="1400" dirty="0" err="1">
                <a:solidFill>
                  <a:schemeClr val="dk1"/>
                </a:solidFill>
              </a:rPr>
              <a:t>langkah-langkah</a:t>
            </a:r>
            <a:r>
              <a:rPr lang="en-US" sz="1400" dirty="0">
                <a:solidFill>
                  <a:schemeClr val="dk1"/>
                </a:solidFill>
              </a:rPr>
              <a:t> </a:t>
            </a:r>
            <a:r>
              <a:rPr lang="en-US" sz="1400" dirty="0" err="1">
                <a:solidFill>
                  <a:schemeClr val="dk1"/>
                </a:solidFill>
              </a:rPr>
              <a:t>retensi</a:t>
            </a:r>
            <a:r>
              <a:rPr lang="en-US" sz="1400" dirty="0">
                <a:solidFill>
                  <a:schemeClr val="dk1"/>
                </a:solidFill>
              </a:rPr>
              <a:t> </a:t>
            </a:r>
            <a:r>
              <a:rPr lang="en-US" sz="1400" dirty="0" err="1">
                <a:solidFill>
                  <a:schemeClr val="dk1"/>
                </a:solidFill>
              </a:rPr>
              <a:t>khusus</a:t>
            </a:r>
            <a:r>
              <a:rPr lang="en-US" sz="1400" dirty="0">
                <a:solidFill>
                  <a:schemeClr val="dk1"/>
                </a:solidFill>
              </a:rPr>
              <a:t> </a:t>
            </a:r>
            <a:r>
              <a:rPr lang="en-US" sz="1400" dirty="0" err="1">
                <a:solidFill>
                  <a:schemeClr val="dk1"/>
                </a:solidFill>
              </a:rPr>
              <a:t>seperti</a:t>
            </a:r>
            <a:r>
              <a:rPr lang="en-US" sz="1400" dirty="0">
                <a:solidFill>
                  <a:schemeClr val="dk1"/>
                </a:solidFill>
              </a:rPr>
              <a:t> program </a:t>
            </a:r>
            <a:r>
              <a:rPr lang="en-US" sz="1400" dirty="0" err="1">
                <a:solidFill>
                  <a:schemeClr val="dk1"/>
                </a:solidFill>
              </a:rPr>
              <a:t>loyalitas</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peningkatan</a:t>
            </a:r>
            <a:r>
              <a:rPr lang="en-US" sz="1400" dirty="0">
                <a:solidFill>
                  <a:schemeClr val="dk1"/>
                </a:solidFill>
              </a:rPr>
              <a:t> reward bagi </a:t>
            </a:r>
            <a:r>
              <a:rPr lang="en-US" sz="1400" dirty="0" err="1">
                <a:solidFill>
                  <a:schemeClr val="dk1"/>
                </a:solidFill>
              </a:rPr>
              <a:t>mereka</a:t>
            </a:r>
            <a:r>
              <a:rPr lang="en-US" sz="1400" dirty="0">
                <a:solidFill>
                  <a:schemeClr val="dk1"/>
                </a:solidFill>
              </a:rPr>
              <a:t> yang </a:t>
            </a:r>
            <a:r>
              <a:rPr lang="en-US" sz="1400" dirty="0" err="1">
                <a:solidFill>
                  <a:schemeClr val="dk1"/>
                </a:solidFill>
              </a:rPr>
              <a:t>berprestasi</a:t>
            </a:r>
            <a:r>
              <a:rPr lang="en-US" sz="1400" dirty="0">
                <a:solidFill>
                  <a:schemeClr val="dk1"/>
                </a:solidFill>
              </a:rPr>
              <a:t> untuk </a:t>
            </a:r>
            <a:r>
              <a:rPr lang="en-US" sz="1400" dirty="0" err="1">
                <a:solidFill>
                  <a:schemeClr val="dk1"/>
                </a:solidFill>
              </a:rPr>
              <a:t>memastikan</a:t>
            </a:r>
            <a:r>
              <a:rPr lang="en-US" sz="1400" dirty="0">
                <a:solidFill>
                  <a:schemeClr val="dk1"/>
                </a:solidFill>
              </a:rPr>
              <a:t> </a:t>
            </a:r>
            <a:r>
              <a:rPr lang="en-US" sz="1400" dirty="0" err="1">
                <a:solidFill>
                  <a:schemeClr val="dk1"/>
                </a:solidFill>
              </a:rPr>
              <a:t>mereka</a:t>
            </a:r>
            <a:r>
              <a:rPr lang="en-US" sz="1400" dirty="0">
                <a:solidFill>
                  <a:schemeClr val="dk1"/>
                </a:solidFill>
              </a:rPr>
              <a:t> </a:t>
            </a:r>
            <a:r>
              <a:rPr lang="en-US" sz="1400" dirty="0" err="1">
                <a:solidFill>
                  <a:schemeClr val="dk1"/>
                </a:solidFill>
              </a:rPr>
              <a:t>tetap</a:t>
            </a:r>
            <a:r>
              <a:rPr lang="en-US" sz="1400" dirty="0">
                <a:solidFill>
                  <a:schemeClr val="dk1"/>
                </a:solidFill>
              </a:rPr>
              <a:t> </a:t>
            </a:r>
            <a:r>
              <a:rPr lang="en-US" sz="1400" dirty="0" err="1">
                <a:solidFill>
                  <a:schemeClr val="dk1"/>
                </a:solidFill>
              </a:rPr>
              <a:t>bertahan</a:t>
            </a:r>
            <a:r>
              <a:rPr lang="en-US" sz="1400" dirty="0">
                <a:solidFill>
                  <a:schemeClr val="dk1"/>
                </a:solidFill>
              </a:rPr>
              <a:t> di </a:t>
            </a:r>
            <a:r>
              <a:rPr lang="en-US" sz="1400" dirty="0" err="1">
                <a:solidFill>
                  <a:schemeClr val="dk1"/>
                </a:solidFill>
              </a:rPr>
              <a:t>perusahaan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Resign </a:t>
            </a:r>
            <a:r>
              <a:rPr lang="en-US" sz="1400" dirty="0" err="1">
                <a:solidFill>
                  <a:schemeClr val="dk1"/>
                </a:solidFill>
              </a:rPr>
              <a:t>dari</a:t>
            </a:r>
            <a:r>
              <a:rPr lang="en-US" sz="1400" dirty="0">
                <a:solidFill>
                  <a:schemeClr val="dk1"/>
                </a:solidFill>
              </a:rPr>
              <a:t> </a:t>
            </a:r>
            <a:r>
              <a:rPr lang="en-US" sz="1400" dirty="0" err="1">
                <a:solidFill>
                  <a:schemeClr val="dk1"/>
                </a:solidFill>
              </a:rPr>
              <a:t>karyawan</a:t>
            </a:r>
            <a:r>
              <a:rPr lang="en-US" sz="1400" dirty="0">
                <a:solidFill>
                  <a:schemeClr val="dk1"/>
                </a:solidFill>
              </a:rPr>
              <a:t> di </a:t>
            </a:r>
            <a:r>
              <a:rPr lang="en-US" sz="1400" dirty="0" err="1">
                <a:solidFill>
                  <a:schemeClr val="dk1"/>
                </a:solidFill>
              </a:rPr>
              <a:t>jenjang</a:t>
            </a:r>
            <a:r>
              <a:rPr lang="en-US" sz="1400" dirty="0">
                <a:solidFill>
                  <a:schemeClr val="dk1"/>
                </a:solidFill>
              </a:rPr>
              <a:t> </a:t>
            </a:r>
            <a:r>
              <a:rPr lang="en-US" sz="1400" dirty="0" err="1">
                <a:solidFill>
                  <a:schemeClr val="dk1"/>
                </a:solidFill>
              </a:rPr>
              <a:t>karir</a:t>
            </a:r>
            <a:r>
              <a:rPr lang="en-US" sz="1400" dirty="0">
                <a:solidFill>
                  <a:schemeClr val="dk1"/>
                </a:solidFill>
              </a:rPr>
              <a:t> </a:t>
            </a:r>
            <a:r>
              <a:rPr lang="en-US" sz="1400" dirty="0" err="1">
                <a:solidFill>
                  <a:schemeClr val="dk1"/>
                </a:solidFill>
              </a:rPr>
              <a:t>Sangat</a:t>
            </a:r>
            <a:r>
              <a:rPr lang="en-US" sz="1400" dirty="0">
                <a:solidFill>
                  <a:schemeClr val="dk1"/>
                </a:solidFill>
              </a:rPr>
              <a:t> </a:t>
            </a:r>
            <a:r>
              <a:rPr lang="en-US" sz="1400" dirty="0" err="1">
                <a:solidFill>
                  <a:schemeClr val="dk1"/>
                </a:solidFill>
              </a:rPr>
              <a:t>Bagus</a:t>
            </a:r>
            <a:r>
              <a:rPr lang="en-US" sz="1400" dirty="0">
                <a:solidFill>
                  <a:schemeClr val="dk1"/>
                </a:solidFill>
              </a:rPr>
              <a:t> bisa </a:t>
            </a:r>
            <a:r>
              <a:rPr lang="en-US" sz="1400" dirty="0" err="1">
                <a:solidFill>
                  <a:schemeClr val="dk1"/>
                </a:solidFill>
              </a:rPr>
              <a:t>jadi</a:t>
            </a:r>
            <a:r>
              <a:rPr lang="en-US" sz="1400" dirty="0">
                <a:solidFill>
                  <a:schemeClr val="dk1"/>
                </a:solidFill>
              </a:rPr>
              <a:t> </a:t>
            </a:r>
            <a:r>
              <a:rPr lang="en-US" sz="1400" dirty="0" err="1">
                <a:solidFill>
                  <a:schemeClr val="dk1"/>
                </a:solidFill>
              </a:rPr>
              <a:t>menandakan</a:t>
            </a:r>
            <a:r>
              <a:rPr lang="en-US" sz="1400" dirty="0">
                <a:solidFill>
                  <a:schemeClr val="dk1"/>
                </a:solidFill>
              </a:rPr>
              <a:t> </a:t>
            </a:r>
            <a:r>
              <a:rPr lang="en-US" sz="1400" dirty="0" err="1">
                <a:solidFill>
                  <a:schemeClr val="dk1"/>
                </a:solidFill>
              </a:rPr>
              <a:t>bahwa</a:t>
            </a:r>
            <a:r>
              <a:rPr lang="en-US" sz="1400" dirty="0">
                <a:solidFill>
                  <a:schemeClr val="dk1"/>
                </a:solidFill>
              </a:rPr>
              <a:t> </a:t>
            </a:r>
            <a:r>
              <a:rPr lang="en-US" sz="1400" dirty="0" err="1">
                <a:solidFill>
                  <a:schemeClr val="dk1"/>
                </a:solidFill>
              </a:rPr>
              <a:t>peluang</a:t>
            </a:r>
            <a:r>
              <a:rPr lang="en-US" sz="1400" dirty="0">
                <a:solidFill>
                  <a:schemeClr val="dk1"/>
                </a:solidFill>
              </a:rPr>
              <a:t> </a:t>
            </a:r>
            <a:r>
              <a:rPr lang="en-US" sz="1400" dirty="0" err="1">
                <a:solidFill>
                  <a:schemeClr val="dk1"/>
                </a:solidFill>
              </a:rPr>
              <a:t>pengembangan</a:t>
            </a:r>
            <a:r>
              <a:rPr lang="en-US" sz="1400" dirty="0">
                <a:solidFill>
                  <a:schemeClr val="dk1"/>
                </a:solidFill>
              </a:rPr>
              <a:t> </a:t>
            </a:r>
            <a:r>
              <a:rPr lang="en-US" sz="1400" dirty="0" err="1">
                <a:solidFill>
                  <a:schemeClr val="dk1"/>
                </a:solidFill>
              </a:rPr>
              <a:t>karir</a:t>
            </a:r>
            <a:r>
              <a:rPr lang="en-US" sz="1400" dirty="0">
                <a:solidFill>
                  <a:schemeClr val="dk1"/>
                </a:solidFill>
              </a:rPr>
              <a:t> lebih </a:t>
            </a:r>
            <a:r>
              <a:rPr lang="en-US" sz="1400" dirty="0" err="1">
                <a:solidFill>
                  <a:schemeClr val="dk1"/>
                </a:solidFill>
              </a:rPr>
              <a:t>lanjut</a:t>
            </a:r>
            <a:r>
              <a:rPr lang="en-US" sz="1400" dirty="0">
                <a:solidFill>
                  <a:schemeClr val="dk1"/>
                </a:solidFill>
              </a:rPr>
              <a:t> kurang </a:t>
            </a:r>
            <a:r>
              <a:rPr lang="en-US" sz="1400" dirty="0" err="1">
                <a:solidFill>
                  <a:schemeClr val="dk1"/>
                </a:solidFill>
              </a:rPr>
              <a:t>tersedia</a:t>
            </a:r>
            <a:r>
              <a:rPr lang="en-US" sz="1400" dirty="0">
                <a:solidFill>
                  <a:schemeClr val="dk1"/>
                </a:solidFill>
              </a:rPr>
              <a:t>. </a:t>
            </a:r>
            <a:r>
              <a:rPr lang="en-US" sz="1400" dirty="0" err="1">
                <a:solidFill>
                  <a:schemeClr val="dk1"/>
                </a:solidFill>
              </a:rPr>
              <a:t>Memberikan</a:t>
            </a:r>
            <a:r>
              <a:rPr lang="en-US" sz="1400" dirty="0">
                <a:solidFill>
                  <a:schemeClr val="dk1"/>
                </a:solidFill>
              </a:rPr>
              <a:t> lebih </a:t>
            </a:r>
            <a:r>
              <a:rPr lang="en-US" sz="1400" dirty="0" err="1">
                <a:solidFill>
                  <a:schemeClr val="dk1"/>
                </a:solidFill>
              </a:rPr>
              <a:t>banyak</a:t>
            </a:r>
            <a:r>
              <a:rPr lang="en-US" sz="1400" dirty="0">
                <a:solidFill>
                  <a:schemeClr val="dk1"/>
                </a:solidFill>
              </a:rPr>
              <a:t> </a:t>
            </a:r>
            <a:r>
              <a:rPr lang="en-US" sz="1400" dirty="0" err="1">
                <a:solidFill>
                  <a:schemeClr val="dk1"/>
                </a:solidFill>
              </a:rPr>
              <a:t>kesempatan</a:t>
            </a:r>
            <a:r>
              <a:rPr lang="en-US" sz="1400" dirty="0">
                <a:solidFill>
                  <a:schemeClr val="dk1"/>
                </a:solidFill>
              </a:rPr>
              <a:t> </a:t>
            </a:r>
            <a:r>
              <a:rPr lang="en-US" sz="1400" dirty="0" err="1">
                <a:solidFill>
                  <a:schemeClr val="dk1"/>
                </a:solidFill>
              </a:rPr>
              <a:t>promosi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rotasi</a:t>
            </a:r>
            <a:r>
              <a:rPr lang="en-US" sz="1400" dirty="0">
                <a:solidFill>
                  <a:schemeClr val="dk1"/>
                </a:solidFill>
              </a:rPr>
              <a:t> </a:t>
            </a:r>
            <a:r>
              <a:rPr lang="en-US" sz="1400" dirty="0" err="1">
                <a:solidFill>
                  <a:schemeClr val="dk1"/>
                </a:solidFill>
              </a:rPr>
              <a:t>kerja</a:t>
            </a:r>
            <a:r>
              <a:rPr lang="en-US" sz="1400" dirty="0">
                <a:solidFill>
                  <a:schemeClr val="dk1"/>
                </a:solidFill>
              </a:rPr>
              <a:t> bisa </a:t>
            </a:r>
            <a:r>
              <a:rPr lang="en-US" sz="1400" dirty="0" err="1">
                <a:solidFill>
                  <a:schemeClr val="dk1"/>
                </a:solidFill>
              </a:rPr>
              <a:t>membantu</a:t>
            </a:r>
            <a:r>
              <a:rPr lang="en-US" sz="1400" dirty="0">
                <a:solidFill>
                  <a:schemeClr val="dk1"/>
                </a:solidFill>
              </a:rPr>
              <a:t> </a:t>
            </a:r>
            <a:r>
              <a:rPr lang="en-US" sz="1400" dirty="0" err="1">
                <a:solidFill>
                  <a:schemeClr val="dk1"/>
                </a:solidFill>
              </a:rPr>
              <a:t>mengurangi</a:t>
            </a:r>
            <a:r>
              <a:rPr lang="en-US" sz="1400" dirty="0">
                <a:solidFill>
                  <a:schemeClr val="dk1"/>
                </a:solidFill>
              </a:rPr>
              <a:t> </a:t>
            </a:r>
            <a:r>
              <a:rPr lang="en-US" sz="1400" dirty="0" err="1">
                <a:solidFill>
                  <a:schemeClr val="dk1"/>
                </a:solidFill>
              </a:rPr>
              <a:t>angka</a:t>
            </a:r>
            <a:r>
              <a:rPr lang="en-US" sz="1400" dirty="0">
                <a:solidFill>
                  <a:schemeClr val="dk1"/>
                </a:solidFill>
              </a:rPr>
              <a:t> resign </a:t>
            </a:r>
            <a:r>
              <a:rPr lang="en-US" sz="1400" dirty="0" err="1">
                <a:solidFill>
                  <a:schemeClr val="dk1"/>
                </a:solidFill>
              </a:rPr>
              <a:t>dari</a:t>
            </a:r>
            <a:r>
              <a:rPr lang="en-US" sz="1400" dirty="0">
                <a:solidFill>
                  <a:schemeClr val="dk1"/>
                </a:solidFill>
              </a:rPr>
              <a:t> </a:t>
            </a:r>
            <a:r>
              <a:rPr lang="en-US" sz="1400" dirty="0" err="1">
                <a:solidFill>
                  <a:schemeClr val="dk1"/>
                </a:solidFill>
              </a:rPr>
              <a:t>karyawan</a:t>
            </a:r>
            <a:r>
              <a:rPr lang="en-US" sz="1400" dirty="0">
                <a:solidFill>
                  <a:schemeClr val="dk1"/>
                </a:solidFill>
              </a:rPr>
              <a:t> senior.</a:t>
            </a:r>
          </a:p>
          <a:p>
            <a:pPr marL="133350" lvl="0" indent="0">
              <a:lnSpc>
                <a:spcPct val="105000"/>
              </a:lnSpc>
              <a:buClr>
                <a:schemeClr val="dk1"/>
              </a:buClr>
              <a:buSzPts val="1500"/>
              <a:buNone/>
            </a:pPr>
            <a:endParaRPr lang="en-US" sz="1400" dirty="0">
              <a:solidFill>
                <a:schemeClr val="dk1"/>
              </a:solidFill>
            </a:endParaRPr>
          </a:p>
          <a:p>
            <a:pPr marL="133350" lvl="0" indent="0">
              <a:lnSpc>
                <a:spcPct val="105000"/>
              </a:lnSpc>
              <a:buClr>
                <a:schemeClr val="dk1"/>
              </a:buClr>
              <a:buSzPts val="1500"/>
              <a:buNone/>
            </a:pPr>
            <a:r>
              <a:rPr lang="en-US" sz="1400" dirty="0" err="1">
                <a:solidFill>
                  <a:schemeClr val="dk1"/>
                </a:solidFill>
              </a:rPr>
              <a:t>Dengan</a:t>
            </a:r>
            <a:r>
              <a:rPr lang="en-US" sz="1400" dirty="0">
                <a:solidFill>
                  <a:schemeClr val="dk1"/>
                </a:solidFill>
              </a:rPr>
              <a:t> </a:t>
            </a:r>
            <a:r>
              <a:rPr lang="en-US" sz="1400" dirty="0" err="1">
                <a:solidFill>
                  <a:schemeClr val="dk1"/>
                </a:solidFill>
              </a:rPr>
              <a:t>langkah-langkah</a:t>
            </a:r>
            <a:r>
              <a:rPr lang="en-US" sz="1400" dirty="0">
                <a:solidFill>
                  <a:schemeClr val="dk1"/>
                </a:solidFill>
              </a:rPr>
              <a:t> </a:t>
            </a:r>
            <a:r>
              <a:rPr lang="en-US" sz="1400" dirty="0" err="1">
                <a:solidFill>
                  <a:schemeClr val="dk1"/>
                </a:solidFill>
              </a:rPr>
              <a:t>tersebut</a:t>
            </a:r>
            <a:r>
              <a:rPr lang="en-US" sz="1400" dirty="0">
                <a:solidFill>
                  <a:schemeClr val="dk1"/>
                </a:solidFill>
              </a:rPr>
              <a:t>, </a:t>
            </a:r>
            <a:r>
              <a:rPr lang="en-US" sz="1400" dirty="0" err="1">
                <a:solidFill>
                  <a:schemeClr val="dk1"/>
                </a:solidFill>
              </a:rPr>
              <a:t>diharapkan</a:t>
            </a:r>
            <a:r>
              <a:rPr lang="en-US" sz="1400" dirty="0">
                <a:solidFill>
                  <a:schemeClr val="dk1"/>
                </a:solidFill>
              </a:rPr>
              <a:t> </a:t>
            </a:r>
            <a:r>
              <a:rPr lang="en-US" sz="1400" dirty="0" err="1">
                <a:solidFill>
                  <a:schemeClr val="dk1"/>
                </a:solidFill>
              </a:rPr>
              <a:t>perusahaan</a:t>
            </a:r>
            <a:r>
              <a:rPr lang="en-US" sz="1400" dirty="0">
                <a:solidFill>
                  <a:schemeClr val="dk1"/>
                </a:solidFill>
              </a:rPr>
              <a:t> dapat </a:t>
            </a:r>
            <a:r>
              <a:rPr lang="en-US" sz="1400" dirty="0" err="1">
                <a:solidFill>
                  <a:schemeClr val="dk1"/>
                </a:solidFill>
              </a:rPr>
              <a:t>mengurangi</a:t>
            </a:r>
            <a:r>
              <a:rPr lang="en-US" sz="1400" dirty="0">
                <a:solidFill>
                  <a:schemeClr val="dk1"/>
                </a:solidFill>
              </a:rPr>
              <a:t> </a:t>
            </a:r>
            <a:r>
              <a:rPr lang="en-US" sz="1400" dirty="0" err="1">
                <a:solidFill>
                  <a:schemeClr val="dk1"/>
                </a:solidFill>
              </a:rPr>
              <a:t>jumlah</a:t>
            </a:r>
            <a:r>
              <a:rPr lang="en-US" sz="1400" dirty="0">
                <a:solidFill>
                  <a:schemeClr val="dk1"/>
                </a:solidFill>
              </a:rPr>
              <a:t> resign, </a:t>
            </a:r>
            <a:r>
              <a:rPr lang="en-US" sz="1400" dirty="0" err="1">
                <a:solidFill>
                  <a:schemeClr val="dk1"/>
                </a:solidFill>
              </a:rPr>
              <a:t>terutama</a:t>
            </a:r>
            <a:r>
              <a:rPr lang="en-US" sz="1400" dirty="0">
                <a:solidFill>
                  <a:schemeClr val="dk1"/>
                </a:solidFill>
              </a:rPr>
              <a:t> di divisi Data Analyst dan </a:t>
            </a:r>
            <a:r>
              <a:rPr lang="en-US" sz="1400" dirty="0" err="1">
                <a:solidFill>
                  <a:schemeClr val="dk1"/>
                </a:solidFill>
              </a:rPr>
              <a:t>menjaga</a:t>
            </a:r>
            <a:r>
              <a:rPr lang="en-US" sz="1400" dirty="0">
                <a:solidFill>
                  <a:schemeClr val="dk1"/>
                </a:solidFill>
              </a:rPr>
              <a:t> </a:t>
            </a:r>
            <a:r>
              <a:rPr lang="en-US" sz="1400" dirty="0" err="1">
                <a:solidFill>
                  <a:schemeClr val="dk1"/>
                </a:solidFill>
              </a:rPr>
              <a:t>karyawan</a:t>
            </a:r>
            <a:r>
              <a:rPr lang="en-US" sz="1400" dirty="0">
                <a:solidFill>
                  <a:schemeClr val="dk1"/>
                </a:solidFill>
              </a:rPr>
              <a:t> yang </a:t>
            </a:r>
            <a:r>
              <a:rPr lang="en-US" sz="1400" dirty="0" err="1">
                <a:solidFill>
                  <a:schemeClr val="dk1"/>
                </a:solidFill>
              </a:rPr>
              <a:t>memiliki</a:t>
            </a:r>
            <a:r>
              <a:rPr lang="en-US" sz="1400" dirty="0">
                <a:solidFill>
                  <a:schemeClr val="dk1"/>
                </a:solidFill>
              </a:rPr>
              <a:t> </a:t>
            </a:r>
            <a:r>
              <a:rPr lang="en-US" sz="1400" dirty="0" err="1">
                <a:solidFill>
                  <a:schemeClr val="dk1"/>
                </a:solidFill>
              </a:rPr>
              <a:t>performa</a:t>
            </a:r>
            <a:r>
              <a:rPr lang="en-US" sz="1400" dirty="0">
                <a:solidFill>
                  <a:schemeClr val="dk1"/>
                </a:solidFill>
              </a:rPr>
              <a:t> dan </a:t>
            </a:r>
            <a:r>
              <a:rPr lang="en-US" sz="1400" dirty="0" err="1">
                <a:solidFill>
                  <a:schemeClr val="dk1"/>
                </a:solidFill>
              </a:rPr>
              <a:t>kontribusi</a:t>
            </a:r>
            <a:r>
              <a:rPr lang="en-US" sz="1400" dirty="0">
                <a:solidFill>
                  <a:schemeClr val="dk1"/>
                </a:solidFill>
              </a:rPr>
              <a:t> </a:t>
            </a:r>
            <a:r>
              <a:rPr lang="en-US" sz="1400" dirty="0" err="1">
                <a:solidFill>
                  <a:schemeClr val="dk1"/>
                </a:solidFill>
              </a:rPr>
              <a:t>tinggi</a:t>
            </a:r>
            <a:r>
              <a:rPr lang="en-US" sz="1400" dirty="0">
                <a:solidFill>
                  <a:schemeClr val="dk1"/>
                </a:solidFill>
              </a:rPr>
              <a:t>.</a:t>
            </a:r>
          </a:p>
          <a:p>
            <a:pPr marL="133350" lvl="0" indent="0">
              <a:lnSpc>
                <a:spcPct val="105000"/>
              </a:lnSpc>
              <a:buClr>
                <a:schemeClr val="dk1"/>
              </a:buClr>
              <a:buSzPts val="1500"/>
              <a:buNone/>
            </a:pPr>
            <a:endParaRPr lang="en-US" sz="1400" dirty="0">
              <a:solidFill>
                <a:schemeClr val="dk1"/>
              </a:solidFill>
            </a:endParaRPr>
          </a:p>
        </p:txBody>
      </p:sp>
      <p:sp>
        <p:nvSpPr>
          <p:cNvPr id="6" name="Google Shape;115;p27">
            <a:extLst>
              <a:ext uri="{FF2B5EF4-FFF2-40B4-BE49-F238E27FC236}">
                <a16:creationId xmlns:a16="http://schemas.microsoft.com/office/drawing/2014/main" id="{6655BDD2-FF3A-439B-857E-60E084C799F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384831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Build an Automated Resignation Behavior Prediction using Machine Learning</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err="1">
                <a:solidFill>
                  <a:schemeClr val="dk1"/>
                </a:solidFill>
              </a:rPr>
              <a:t>Sebelum</a:t>
            </a:r>
            <a:r>
              <a:rPr lang="en-US" sz="1400" dirty="0">
                <a:solidFill>
                  <a:schemeClr val="dk1"/>
                </a:solidFill>
              </a:rPr>
              <a:t> </a:t>
            </a:r>
            <a:r>
              <a:rPr lang="en-US" sz="1400" dirty="0" err="1">
                <a:solidFill>
                  <a:schemeClr val="dk1"/>
                </a:solidFill>
              </a:rPr>
              <a:t>melakukan</a:t>
            </a:r>
            <a:r>
              <a:rPr lang="en-US" sz="1400" dirty="0">
                <a:solidFill>
                  <a:schemeClr val="dk1"/>
                </a:solidFill>
              </a:rPr>
              <a:t> proses feature encoding dan </a:t>
            </a:r>
            <a:r>
              <a:rPr lang="en-US" sz="1400" dirty="0" err="1">
                <a:solidFill>
                  <a:schemeClr val="dk1"/>
                </a:solidFill>
              </a:rPr>
              <a:t>sebagainya</a:t>
            </a:r>
            <a:r>
              <a:rPr lang="en-US" sz="1400" dirty="0">
                <a:solidFill>
                  <a:schemeClr val="dk1"/>
                </a:solidFill>
              </a:rPr>
              <a:t>, </a:t>
            </a:r>
            <a:r>
              <a:rPr lang="en-US" sz="1400" dirty="0" err="1">
                <a:solidFill>
                  <a:schemeClr val="dk1"/>
                </a:solidFill>
              </a:rPr>
              <a:t>dilakukan</a:t>
            </a:r>
            <a:r>
              <a:rPr lang="en-US" sz="1400" dirty="0">
                <a:solidFill>
                  <a:schemeClr val="dk1"/>
                </a:solidFill>
              </a:rPr>
              <a:t> proses handling outlier </a:t>
            </a:r>
            <a:r>
              <a:rPr lang="en-US" sz="1400" dirty="0" err="1">
                <a:solidFill>
                  <a:schemeClr val="dk1"/>
                </a:solidFill>
              </a:rPr>
              <a:t>terlebih</a:t>
            </a:r>
            <a:r>
              <a:rPr lang="en-US" sz="1400" dirty="0">
                <a:solidFill>
                  <a:schemeClr val="dk1"/>
                </a:solidFill>
              </a:rPr>
              <a:t> </a:t>
            </a:r>
            <a:r>
              <a:rPr lang="en-US" sz="1400" dirty="0" err="1">
                <a:solidFill>
                  <a:schemeClr val="dk1"/>
                </a:solidFill>
              </a:rPr>
              <a:t>dahulu</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Dimana pada proses handling outlier, </a:t>
            </a:r>
            <a:r>
              <a:rPr lang="en-US" sz="1400" dirty="0" err="1">
                <a:solidFill>
                  <a:schemeClr val="dk1"/>
                </a:solidFill>
              </a:rPr>
              <a:t>mengganti</a:t>
            </a:r>
            <a:r>
              <a:rPr lang="en-US" sz="1400" dirty="0">
                <a:solidFill>
                  <a:schemeClr val="dk1"/>
                </a:solidFill>
              </a:rPr>
              <a:t> </a:t>
            </a:r>
            <a:r>
              <a:rPr lang="en-US" sz="1400" dirty="0" err="1">
                <a:solidFill>
                  <a:schemeClr val="dk1"/>
                </a:solidFill>
              </a:rPr>
              <a:t>nilai</a:t>
            </a:r>
            <a:r>
              <a:rPr lang="en-US" sz="1400" dirty="0">
                <a:solidFill>
                  <a:schemeClr val="dk1"/>
                </a:solidFill>
              </a:rPr>
              <a:t> </a:t>
            </a:r>
            <a:r>
              <a:rPr lang="en-US" sz="1400" dirty="0" err="1">
                <a:solidFill>
                  <a:schemeClr val="dk1"/>
                </a:solidFill>
              </a:rPr>
              <a:t>outliernya</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batas</a:t>
            </a:r>
            <a:r>
              <a:rPr lang="en-US" sz="1400" dirty="0">
                <a:solidFill>
                  <a:schemeClr val="dk1"/>
                </a:solidFill>
              </a:rPr>
              <a:t> </a:t>
            </a:r>
            <a:r>
              <a:rPr lang="en-US" sz="1400" dirty="0" err="1">
                <a:solidFill>
                  <a:schemeClr val="dk1"/>
                </a:solidFill>
              </a:rPr>
              <a:t>maksimum</a:t>
            </a:r>
            <a:r>
              <a:rPr lang="en-US" sz="1400" dirty="0">
                <a:solidFill>
                  <a:schemeClr val="dk1"/>
                </a:solidFill>
              </a:rPr>
              <a:t>. </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feature encoding, </a:t>
            </a:r>
            <a:r>
              <a:rPr lang="en-US" sz="1400" dirty="0" err="1">
                <a:solidFill>
                  <a:schemeClr val="dk1"/>
                </a:solidFill>
              </a:rPr>
              <a:t>dilakukan</a:t>
            </a:r>
            <a:r>
              <a:rPr lang="en-US" sz="1400" dirty="0">
                <a:solidFill>
                  <a:schemeClr val="dk1"/>
                </a:solidFill>
              </a:rPr>
              <a:t> label encoding untuk </a:t>
            </a:r>
            <a:r>
              <a:rPr lang="en-US" sz="1400" dirty="0" err="1">
                <a:solidFill>
                  <a:schemeClr val="dk1"/>
                </a:solidFill>
              </a:rPr>
              <a:t>fitur</a:t>
            </a:r>
            <a:r>
              <a:rPr lang="en-US" sz="1400" dirty="0">
                <a:solidFill>
                  <a:schemeClr val="dk1"/>
                </a:solidFill>
              </a:rPr>
              <a:t> </a:t>
            </a:r>
            <a:r>
              <a:rPr lang="en-US" sz="1400" dirty="0" err="1">
                <a:solidFill>
                  <a:schemeClr val="dk1"/>
                </a:solidFill>
              </a:rPr>
              <a:t>StatusPernikahan</a:t>
            </a:r>
            <a:r>
              <a:rPr lang="en-US" sz="1400" dirty="0">
                <a:solidFill>
                  <a:schemeClr val="dk1"/>
                </a:solidFill>
              </a:rPr>
              <a:t>, </a:t>
            </a:r>
            <a:r>
              <a:rPr lang="en-US" sz="1400" dirty="0" err="1">
                <a:solidFill>
                  <a:schemeClr val="dk1"/>
                </a:solidFill>
              </a:rPr>
              <a:t>JenisKelamin</a:t>
            </a:r>
            <a:r>
              <a:rPr lang="en-US" sz="1400" dirty="0">
                <a:solidFill>
                  <a:schemeClr val="dk1"/>
                </a:solidFill>
              </a:rPr>
              <a:t>, </a:t>
            </a:r>
            <a:r>
              <a:rPr lang="en-US" sz="1400" dirty="0" err="1">
                <a:solidFill>
                  <a:schemeClr val="dk1"/>
                </a:solidFill>
              </a:rPr>
              <a:t>StatusKepegawaian</a:t>
            </a:r>
            <a:r>
              <a:rPr lang="en-US" sz="1400" dirty="0">
                <a:solidFill>
                  <a:schemeClr val="dk1"/>
                </a:solidFill>
              </a:rPr>
              <a:t>, </a:t>
            </a:r>
            <a:r>
              <a:rPr lang="en-US" sz="1400" dirty="0" err="1">
                <a:solidFill>
                  <a:schemeClr val="dk1"/>
                </a:solidFill>
              </a:rPr>
              <a:t>Pekerjaan</a:t>
            </a:r>
            <a:r>
              <a:rPr lang="en-US" sz="1400" dirty="0">
                <a:solidFill>
                  <a:schemeClr val="dk1"/>
                </a:solidFill>
              </a:rPr>
              <a:t>, </a:t>
            </a:r>
            <a:r>
              <a:rPr lang="en-US" sz="1400" dirty="0" err="1">
                <a:solidFill>
                  <a:schemeClr val="dk1"/>
                </a:solidFill>
              </a:rPr>
              <a:t>JenjangKarir</a:t>
            </a:r>
            <a:r>
              <a:rPr lang="en-US" sz="1400" dirty="0">
                <a:solidFill>
                  <a:schemeClr val="dk1"/>
                </a:solidFill>
              </a:rPr>
              <a:t>, </a:t>
            </a:r>
            <a:r>
              <a:rPr lang="en-US" sz="1400" dirty="0" err="1">
                <a:solidFill>
                  <a:schemeClr val="dk1"/>
                </a:solidFill>
              </a:rPr>
              <a:t>PerformancePegawai</a:t>
            </a:r>
            <a:r>
              <a:rPr lang="en-US" sz="1400" dirty="0">
                <a:solidFill>
                  <a:schemeClr val="dk1"/>
                </a:solidFill>
              </a:rPr>
              <a:t>, </a:t>
            </a:r>
            <a:r>
              <a:rPr lang="en-US" sz="1400" dirty="0" err="1">
                <a:solidFill>
                  <a:schemeClr val="dk1"/>
                </a:solidFill>
              </a:rPr>
              <a:t>AsalDaerah</a:t>
            </a:r>
            <a:r>
              <a:rPr lang="en-US" sz="1400" dirty="0">
                <a:solidFill>
                  <a:schemeClr val="dk1"/>
                </a:solidFill>
              </a:rPr>
              <a:t>, </a:t>
            </a:r>
            <a:r>
              <a:rPr lang="en-US" sz="1400" dirty="0" err="1">
                <a:solidFill>
                  <a:schemeClr val="dk1"/>
                </a:solidFill>
              </a:rPr>
              <a:t>HiringPlatform</a:t>
            </a:r>
            <a:r>
              <a:rPr lang="en-US" sz="1400" dirty="0">
                <a:solidFill>
                  <a:schemeClr val="dk1"/>
                </a:solidFill>
              </a:rPr>
              <a:t>, </a:t>
            </a:r>
            <a:r>
              <a:rPr lang="en-US" sz="1400" dirty="0" err="1">
                <a:solidFill>
                  <a:schemeClr val="dk1"/>
                </a:solidFill>
              </a:rPr>
              <a:t>TingkatPendidikan</a:t>
            </a:r>
            <a:r>
              <a:rPr lang="en-US" sz="1400" dirty="0">
                <a:solidFill>
                  <a:schemeClr val="dk1"/>
                </a:solidFill>
              </a:rPr>
              <a:t>, </a:t>
            </a:r>
            <a:r>
              <a:rPr lang="en-US" sz="1400" dirty="0" err="1">
                <a:solidFill>
                  <a:schemeClr val="dk1"/>
                </a:solidFill>
              </a:rPr>
              <a:t>AlasanResign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Lalu untuk proses feature engineering, </a:t>
            </a:r>
            <a:r>
              <a:rPr lang="en-US" sz="1400" dirty="0" err="1">
                <a:solidFill>
                  <a:schemeClr val="dk1"/>
                </a:solidFill>
              </a:rPr>
              <a:t>dilakukan</a:t>
            </a:r>
            <a:r>
              <a:rPr lang="en-US" sz="1400" dirty="0">
                <a:solidFill>
                  <a:schemeClr val="dk1"/>
                </a:solidFill>
              </a:rPr>
              <a:t> </a:t>
            </a:r>
            <a:r>
              <a:rPr lang="en-US" sz="1400" dirty="0" err="1">
                <a:solidFill>
                  <a:schemeClr val="dk1"/>
                </a:solidFill>
              </a:rPr>
              <a:t>pembuatan</a:t>
            </a:r>
            <a:r>
              <a:rPr lang="en-US" sz="1400" dirty="0">
                <a:solidFill>
                  <a:schemeClr val="dk1"/>
                </a:solidFill>
              </a:rPr>
              <a:t> </a:t>
            </a:r>
            <a:r>
              <a:rPr lang="en-US" sz="1400" dirty="0" err="1">
                <a:solidFill>
                  <a:schemeClr val="dk1"/>
                </a:solidFill>
              </a:rPr>
              <a:t>fitur</a:t>
            </a:r>
            <a:r>
              <a:rPr lang="en-US" sz="1400" dirty="0">
                <a:solidFill>
                  <a:schemeClr val="dk1"/>
                </a:solidFill>
              </a:rPr>
              <a:t> baru </a:t>
            </a:r>
            <a:r>
              <a:rPr lang="en-US" sz="1400" dirty="0" err="1">
                <a:solidFill>
                  <a:schemeClr val="dk1"/>
                </a:solidFill>
              </a:rPr>
              <a:t>seperti</a:t>
            </a:r>
            <a:r>
              <a:rPr lang="en-US" sz="1400" dirty="0">
                <a:solidFill>
                  <a:schemeClr val="dk1"/>
                </a:solidFill>
              </a:rPr>
              <a:t> </a:t>
            </a:r>
            <a:r>
              <a:rPr lang="en-US" sz="1400" dirty="0" err="1">
                <a:solidFill>
                  <a:schemeClr val="dk1"/>
                </a:solidFill>
              </a:rPr>
              <a:t>LamaBekerja</a:t>
            </a:r>
            <a:r>
              <a:rPr lang="en-US" sz="1400" dirty="0">
                <a:solidFill>
                  <a:schemeClr val="dk1"/>
                </a:solidFill>
              </a:rPr>
              <a:t> dan Resign.</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Kemudian</a:t>
            </a:r>
            <a:r>
              <a:rPr lang="en-US" sz="1400" dirty="0">
                <a:solidFill>
                  <a:schemeClr val="dk1"/>
                </a:solidFill>
              </a:rPr>
              <a:t> </a:t>
            </a:r>
            <a:r>
              <a:rPr lang="en-US" sz="1400" dirty="0" err="1">
                <a:solidFill>
                  <a:schemeClr val="dk1"/>
                </a:solidFill>
              </a:rPr>
              <a:t>melakukan</a:t>
            </a:r>
            <a:r>
              <a:rPr lang="en-US" sz="1400" dirty="0">
                <a:solidFill>
                  <a:schemeClr val="dk1"/>
                </a:solidFill>
              </a:rPr>
              <a:t> feature selection, untuk </a:t>
            </a:r>
            <a:r>
              <a:rPr lang="en-US" sz="1400" dirty="0" err="1">
                <a:solidFill>
                  <a:schemeClr val="dk1"/>
                </a:solidFill>
              </a:rPr>
              <a:t>memilih</a:t>
            </a:r>
            <a:r>
              <a:rPr lang="en-US" sz="1400" dirty="0">
                <a:solidFill>
                  <a:schemeClr val="dk1"/>
                </a:solidFill>
              </a:rPr>
              <a:t> </a:t>
            </a:r>
            <a:r>
              <a:rPr lang="en-US" sz="1400" dirty="0" err="1">
                <a:solidFill>
                  <a:schemeClr val="dk1"/>
                </a:solidFill>
              </a:rPr>
              <a:t>fitur-fitur</a:t>
            </a:r>
            <a:r>
              <a:rPr lang="en-US" sz="1400" dirty="0">
                <a:solidFill>
                  <a:schemeClr val="dk1"/>
                </a:solidFill>
              </a:rPr>
              <a:t> yang </a:t>
            </a:r>
            <a:r>
              <a:rPr lang="en-US" sz="1400" dirty="0" err="1">
                <a:solidFill>
                  <a:schemeClr val="dk1"/>
                </a:solidFill>
              </a:rPr>
              <a:t>akan</a:t>
            </a:r>
            <a:r>
              <a:rPr lang="en-US" sz="1400" dirty="0">
                <a:solidFill>
                  <a:schemeClr val="dk1"/>
                </a:solidFill>
              </a:rPr>
              <a:t> digunakan dalam proses </a:t>
            </a:r>
            <a:r>
              <a:rPr lang="en-US" sz="1400" dirty="0" err="1">
                <a:solidFill>
                  <a:schemeClr val="dk1"/>
                </a:solidFill>
              </a:rPr>
              <a:t>pelatihan</a:t>
            </a:r>
            <a:r>
              <a:rPr lang="en-US" sz="1400" dirty="0">
                <a:solidFill>
                  <a:schemeClr val="dk1"/>
                </a:solidFill>
              </a:rPr>
              <a:t> model machine learning. Fitur-</a:t>
            </a:r>
            <a:r>
              <a:rPr lang="en-US" sz="1400" dirty="0" err="1">
                <a:solidFill>
                  <a:schemeClr val="dk1"/>
                </a:solidFill>
              </a:rPr>
              <a:t>fitur</a:t>
            </a:r>
            <a:r>
              <a:rPr lang="en-US" sz="1400" dirty="0">
                <a:solidFill>
                  <a:schemeClr val="dk1"/>
                </a:solidFill>
              </a:rPr>
              <a:t> </a:t>
            </a:r>
            <a:r>
              <a:rPr lang="en-US" sz="1400" dirty="0" err="1">
                <a:solidFill>
                  <a:schemeClr val="dk1"/>
                </a:solidFill>
              </a:rPr>
              <a:t>tersebut</a:t>
            </a:r>
            <a:r>
              <a:rPr lang="en-US" sz="1400" dirty="0">
                <a:solidFill>
                  <a:schemeClr val="dk1"/>
                </a:solidFill>
              </a:rPr>
              <a:t> </a:t>
            </a:r>
            <a:r>
              <a:rPr lang="en-US" sz="1400" dirty="0" err="1">
                <a:solidFill>
                  <a:schemeClr val="dk1"/>
                </a:solidFill>
              </a:rPr>
              <a:t>yakni</a:t>
            </a:r>
            <a:r>
              <a:rPr lang="en-US" sz="1400" dirty="0">
                <a:solidFill>
                  <a:schemeClr val="dk1"/>
                </a:solidFill>
              </a:rPr>
              <a:t> </a:t>
            </a:r>
            <a:r>
              <a:rPr lang="en-US" sz="1400" dirty="0" err="1">
                <a:solidFill>
                  <a:schemeClr val="dk1"/>
                </a:solidFill>
              </a:rPr>
              <a:t>Pekerjaan</a:t>
            </a:r>
            <a:r>
              <a:rPr lang="en-US" sz="1400" dirty="0">
                <a:solidFill>
                  <a:schemeClr val="dk1"/>
                </a:solidFill>
              </a:rPr>
              <a:t>, </a:t>
            </a:r>
            <a:r>
              <a:rPr lang="en-US" sz="1400" dirty="0" err="1">
                <a:solidFill>
                  <a:schemeClr val="dk1"/>
                </a:solidFill>
              </a:rPr>
              <a:t>JenjangKarir</a:t>
            </a:r>
            <a:r>
              <a:rPr lang="en-US" sz="1400" dirty="0">
                <a:solidFill>
                  <a:schemeClr val="dk1"/>
                </a:solidFill>
              </a:rPr>
              <a:t>, </a:t>
            </a:r>
            <a:r>
              <a:rPr lang="en-US" sz="1400" dirty="0" err="1">
                <a:solidFill>
                  <a:schemeClr val="dk1"/>
                </a:solidFill>
              </a:rPr>
              <a:t>PerformancePegawai</a:t>
            </a:r>
            <a:r>
              <a:rPr lang="en-US" sz="1400" dirty="0">
                <a:solidFill>
                  <a:schemeClr val="dk1"/>
                </a:solidFill>
              </a:rPr>
              <a:t>, </a:t>
            </a:r>
            <a:r>
              <a:rPr lang="en-US" sz="1400" dirty="0" err="1">
                <a:solidFill>
                  <a:schemeClr val="dk1"/>
                </a:solidFill>
              </a:rPr>
              <a:t>LamaBekerja</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StatusPernikahan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p:txBody>
      </p:sp>
      <p:sp>
        <p:nvSpPr>
          <p:cNvPr id="5" name="Google Shape;115;p27">
            <a:extLst>
              <a:ext uri="{FF2B5EF4-FFF2-40B4-BE49-F238E27FC236}">
                <a16:creationId xmlns:a16="http://schemas.microsoft.com/office/drawing/2014/main" id="{4B2E7D0D-EEA6-427C-B30A-5B5A070D7806}"/>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420983356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1542</Words>
  <Application>Microsoft Office PowerPoint</Application>
  <PresentationFormat>On-screen Show (16:9)</PresentationFormat>
  <Paragraphs>134</Paragraphs>
  <Slides>14</Slides>
  <Notes>14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Nunito</vt:lpstr>
      <vt:lpstr>Roboto</vt:lpstr>
      <vt:lpstr>Dosis</vt:lpstr>
      <vt:lpstr>Arial</vt:lpstr>
      <vt:lpstr>Simple Light</vt:lpstr>
      <vt:lpstr>Simple Light</vt:lpstr>
      <vt:lpstr>Improving Employee Retention by Predicting Employee Attrition Using Machine Learning</vt:lpstr>
      <vt:lpstr>Overview</vt:lpstr>
      <vt:lpstr>Data Preprocessing</vt:lpstr>
      <vt:lpstr>Data Preprocessing</vt:lpstr>
      <vt:lpstr>Annual Report on Employee Number Changes</vt:lpstr>
      <vt:lpstr>Annual Report on Employee Number Changes</vt:lpstr>
      <vt:lpstr>Resign Reason Analysis for Employee Attrition Management Strategy</vt:lpstr>
      <vt:lpstr>Resign Reason Analysis for Employee Attrition Management Strategy</vt:lpstr>
      <vt:lpstr>Build an Automated Resignation Behavior Prediction using Machine Learning</vt:lpstr>
      <vt:lpstr>Build an Automated Resignation Behavior Prediction using Machine Learning</vt:lpstr>
      <vt:lpstr>Build an Automated Resignation Behavior Prediction using Machine Learning</vt:lpstr>
      <vt:lpstr>Build an Automated Resignation Behavior Prediction using Machine Learning</vt:lpstr>
      <vt:lpstr>Presenting Machine Learning Products to the Business Users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Employee Retention by Predicting Employee Attrition Using Machine Learning</dc:title>
  <cp:lastModifiedBy>Arieska Restu</cp:lastModifiedBy>
  <cp:revision>26</cp:revision>
  <dcterms:modified xsi:type="dcterms:W3CDTF">2024-09-14T12:14:32Z</dcterms:modified>
</cp:coreProperties>
</file>